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1" r:id="rId4"/>
    <p:sldId id="269" r:id="rId5"/>
    <p:sldId id="260" r:id="rId6"/>
    <p:sldId id="267" r:id="rId7"/>
    <p:sldId id="263" r:id="rId8"/>
    <p:sldId id="270" r:id="rId9"/>
    <p:sldId id="264" r:id="rId10"/>
    <p:sldId id="273" r:id="rId11"/>
    <p:sldId id="275" r:id="rId12"/>
    <p:sldId id="265" r:id="rId13"/>
    <p:sldId id="278" r:id="rId14"/>
    <p:sldId id="277" r:id="rId15"/>
    <p:sldId id="283" r:id="rId16"/>
    <p:sldId id="284" r:id="rId17"/>
    <p:sldId id="279" r:id="rId18"/>
    <p:sldId id="282" r:id="rId19"/>
    <p:sldId id="280" r:id="rId20"/>
    <p:sldId id="281" r:id="rId21"/>
    <p:sldId id="274" r:id="rId22"/>
    <p:sldId id="266" r:id="rId23"/>
    <p:sldId id="285" r:id="rId24"/>
    <p:sldId id="259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E. Trese" initials="SET" lastIdx="1" clrIdx="0">
    <p:extLst>
      <p:ext uri="{19B8F6BF-5375-455C-9EA6-DF929625EA0E}">
        <p15:presenceInfo xmlns:p15="http://schemas.microsoft.com/office/powerpoint/2012/main" userId="S-1-5-21-2698966929-526769085-2433564203-181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 custT="1"/>
      <dgm:spPr/>
      <dgm:t>
        <a:bodyPr/>
        <a:lstStyle/>
        <a:p>
          <a:r>
            <a:rPr lang="en-US" sz="2800" dirty="0" smtClean="0"/>
            <a:t>July 1, 2017</a:t>
          </a:r>
          <a:endParaRPr lang="en-US" sz="2800" dirty="0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 custT="1"/>
      <dgm:spPr/>
      <dgm:t>
        <a:bodyPr/>
        <a:lstStyle/>
        <a:p>
          <a:r>
            <a:rPr lang="en-US" sz="2800" dirty="0" smtClean="0"/>
            <a:t>October</a:t>
          </a:r>
        </a:p>
        <a:p>
          <a:r>
            <a:rPr lang="en-US" sz="2800" dirty="0" smtClean="0"/>
            <a:t>2017</a:t>
          </a:r>
          <a:endParaRPr lang="en-US" sz="2800" dirty="0"/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 custT="1"/>
      <dgm:spPr/>
      <dgm:t>
        <a:bodyPr/>
        <a:lstStyle/>
        <a:p>
          <a:r>
            <a:rPr lang="en-US" sz="2800" dirty="0" smtClean="0"/>
            <a:t>December</a:t>
          </a:r>
        </a:p>
        <a:p>
          <a:r>
            <a:rPr lang="en-US" sz="2800" dirty="0" smtClean="0"/>
            <a:t>2017 </a:t>
          </a:r>
          <a:endParaRPr lang="en-US" sz="2800" dirty="0"/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778AA374-0E17-4AEA-8EB6-0C342D57D8D8}">
      <dgm:prSet phldrT="[Text]" custT="1"/>
      <dgm:spPr/>
      <dgm:t>
        <a:bodyPr/>
        <a:lstStyle/>
        <a:p>
          <a:r>
            <a:rPr lang="en-US" sz="2800" dirty="0" smtClean="0"/>
            <a:t>April </a:t>
          </a:r>
        </a:p>
        <a:p>
          <a:r>
            <a:rPr lang="en-US" sz="2800" dirty="0" smtClean="0"/>
            <a:t>2018</a:t>
          </a:r>
          <a:endParaRPr lang="en-US" sz="2800" dirty="0"/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en-US"/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en-US"/>
        </a:p>
      </dgm:t>
    </dgm:pt>
    <dgm:pt modelId="{05F1A7D0-6E45-49DA-80B3-7FF4B8783E58}">
      <dgm:prSet phldrT="[Text]" custT="1"/>
      <dgm:spPr/>
      <dgm:t>
        <a:bodyPr/>
        <a:lstStyle/>
        <a:p>
          <a:r>
            <a:rPr lang="en-US" sz="2800" dirty="0" smtClean="0"/>
            <a:t>June 30, 2018</a:t>
          </a:r>
          <a:endParaRPr lang="en-US" sz="2800" dirty="0"/>
        </a:p>
      </dgm:t>
    </dgm:pt>
    <dgm:pt modelId="{3ECE110E-B07E-4F19-B2DF-3E42E99B2E8D}" type="parTrans" cxnId="{33A927E1-3C94-4A92-8DB3-42886008240C}">
      <dgm:prSet/>
      <dgm:spPr/>
      <dgm:t>
        <a:bodyPr/>
        <a:lstStyle/>
        <a:p>
          <a:endParaRPr lang="en-US"/>
        </a:p>
      </dgm:t>
    </dgm:pt>
    <dgm:pt modelId="{47B1D0F3-117D-4CE7-9037-3F5A4995054A}" type="sibTrans" cxnId="{33A927E1-3C94-4A92-8DB3-42886008240C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 custScaleX="122487" custLinFactNeighborX="5669" custLinFactNeighborY="-9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 custScaleX="93645" custScaleY="102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 custScaleX="103552" custScaleY="101699" custLinFactNeighborX="10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58461" y="1860196"/>
          <a:ext cx="1077571" cy="179305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78588" y="2395933"/>
          <a:ext cx="1618780" cy="1418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July 1, 2017</a:t>
          </a:r>
          <a:endParaRPr lang="en-US" sz="2800" kern="1200" dirty="0"/>
        </a:p>
      </dsp:txBody>
      <dsp:txXfrm>
        <a:off x="178588" y="2395933"/>
        <a:ext cx="1618780" cy="1418955"/>
      </dsp:txXfrm>
    </dsp:sp>
    <dsp:sp modelId="{B746139E-4627-4CCC-9299-5653D77ED24D}">
      <dsp:nvSpPr>
        <dsp:cNvPr id="0" name=""/>
        <dsp:cNvSpPr/>
      </dsp:nvSpPr>
      <dsp:spPr>
        <a:xfrm>
          <a:off x="1491938" y="1728189"/>
          <a:ext cx="305430" cy="30543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340165" y="1369822"/>
          <a:ext cx="1077571" cy="179305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160291" y="1905559"/>
          <a:ext cx="1618780" cy="1418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October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2017</a:t>
          </a:r>
          <a:endParaRPr lang="en-US" sz="2800" kern="1200" dirty="0"/>
        </a:p>
      </dsp:txBody>
      <dsp:txXfrm>
        <a:off x="2160291" y="1905559"/>
        <a:ext cx="1618780" cy="1418955"/>
      </dsp:txXfrm>
    </dsp:sp>
    <dsp:sp modelId="{F6F2BEFC-1674-4E8D-98FF-DE4432BB887C}">
      <dsp:nvSpPr>
        <dsp:cNvPr id="0" name=""/>
        <dsp:cNvSpPr/>
      </dsp:nvSpPr>
      <dsp:spPr>
        <a:xfrm>
          <a:off x="3473641" y="1237815"/>
          <a:ext cx="305430" cy="30543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326008" y="879447"/>
          <a:ext cx="1077571" cy="1793055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4055895" y="1401449"/>
          <a:ext cx="1982795" cy="1418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December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2017 </a:t>
          </a:r>
          <a:endParaRPr lang="en-US" sz="2800" kern="1200" dirty="0"/>
        </a:p>
      </dsp:txBody>
      <dsp:txXfrm>
        <a:off x="4055895" y="1401449"/>
        <a:ext cx="1982795" cy="1418955"/>
      </dsp:txXfrm>
    </dsp:sp>
    <dsp:sp modelId="{D5E82CFA-3F05-41CB-A66C-3A904CCE06CE}">
      <dsp:nvSpPr>
        <dsp:cNvPr id="0" name=""/>
        <dsp:cNvSpPr/>
      </dsp:nvSpPr>
      <dsp:spPr>
        <a:xfrm>
          <a:off x="5459484" y="747440"/>
          <a:ext cx="305430" cy="305430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303572" y="369080"/>
          <a:ext cx="1077571" cy="179305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6175135" y="884824"/>
          <a:ext cx="1515906" cy="145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April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2018</a:t>
          </a:r>
          <a:endParaRPr lang="en-US" sz="2800" kern="1200" dirty="0"/>
        </a:p>
      </dsp:txBody>
      <dsp:txXfrm>
        <a:off x="6175135" y="884824"/>
        <a:ext cx="1515906" cy="1458942"/>
      </dsp:txXfrm>
    </dsp:sp>
    <dsp:sp modelId="{F62C0D9F-BF11-4D63-A28B-80FA21343A28}">
      <dsp:nvSpPr>
        <dsp:cNvPr id="0" name=""/>
        <dsp:cNvSpPr/>
      </dsp:nvSpPr>
      <dsp:spPr>
        <a:xfrm>
          <a:off x="7437048" y="237073"/>
          <a:ext cx="305430" cy="305430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8285275" y="-133348"/>
          <a:ext cx="1077571" cy="179305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8077372" y="390334"/>
          <a:ext cx="1676279" cy="1443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June 30, 2018</a:t>
          </a:r>
          <a:endParaRPr lang="en-US" sz="2800" kern="1200" dirty="0"/>
        </a:p>
      </dsp:txBody>
      <dsp:txXfrm>
        <a:off x="8077372" y="390334"/>
        <a:ext cx="1676279" cy="1443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7/17/2017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7/17/2017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9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7/17/2017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7/17/2017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7/17/2017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7/17/2017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7/17/2017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7/17/2017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7/17/2017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7/17/2017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7/17/2017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7/17/2017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7/17/2017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mbrooks@pasco.k12.fl.us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trese@pasco.k12.fl.us" TargetMode="External"/><Relationship Id="rId5" Type="http://schemas.openxmlformats.org/officeDocument/2006/relationships/hyperlink" Target="mailto:mmgonzal@pasco.k12.fl.us" TargetMode="External"/><Relationship Id="rId4" Type="http://schemas.openxmlformats.org/officeDocument/2006/relationships/hyperlink" Target="mailto:mwehle@pasco.k12.fl.u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sco.k12.fl.us/library/finance/Chart_of_Accounts_17-18_2.pd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530147" cy="1542288"/>
          </a:xfrm>
        </p:spPr>
        <p:txBody>
          <a:bodyPr/>
          <a:lstStyle/>
          <a:p>
            <a:pPr algn="ctr"/>
            <a:r>
              <a:rPr lang="en-US" dirty="0"/>
              <a:t>Title </a:t>
            </a:r>
            <a:r>
              <a:rPr lang="en-US" dirty="0" smtClean="0"/>
              <a:t>1 “Got Funds”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5802400"/>
            <a:ext cx="7091361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/>
              <a:t>2017-2018</a:t>
            </a:r>
            <a:endParaRPr lang="en-US" sz="4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78" y="2163614"/>
            <a:ext cx="3898570" cy="332226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1411379" y="348493"/>
            <a:ext cx="8542518" cy="4052057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sz="35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Groups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dirty="0" smtClean="0"/>
              <a:t>0000 - General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dirty="0" smtClean="0"/>
              <a:t>0050 - Extended School Year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dirty="0" smtClean="0"/>
              <a:t>0051 - Professional Development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dirty="0" smtClean="0"/>
              <a:t>0052 - Before/After School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3114 – AVID &amp; IDE</a:t>
            </a:r>
            <a:endParaRPr lang="en-US" b="0" dirty="0" smtClean="0"/>
          </a:p>
          <a:p>
            <a:pPr lvl="2">
              <a:lnSpc>
                <a:spcPct val="100000"/>
              </a:lnSpc>
            </a:pPr>
            <a:endParaRPr lang="en-US" b="0" dirty="0" smtClean="0"/>
          </a:p>
          <a:p>
            <a:pPr marL="685800" lvl="2" indent="0">
              <a:lnSpc>
                <a:spcPct val="100000"/>
              </a:lnSpc>
              <a:buNone/>
            </a:pPr>
            <a:endParaRPr lang="en-US" dirty="0" smtClean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661" y="1013552"/>
            <a:ext cx="7249098" cy="124387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Forte" panose="03060902040502070203" pitchFamily="66" charset="0"/>
              </a:rPr>
              <a:t>Running Reports! </a:t>
            </a:r>
            <a:endParaRPr lang="en-US" sz="5400" dirty="0">
              <a:solidFill>
                <a:srgbClr val="0070C0"/>
              </a:solidFill>
              <a:latin typeface="Forte" panose="03060902040502070203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9975" y="2738938"/>
            <a:ext cx="6957153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Forte" panose="03060902040502070203" pitchFamily="66" charset="0"/>
              </a:rPr>
              <a:t>What Report Options Do I Want?</a:t>
            </a:r>
            <a:endParaRPr lang="en-US" sz="3600" dirty="0">
              <a:latin typeface="Forte" panose="0306090204050207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9573" y="3894838"/>
            <a:ext cx="7667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Forte" panose="03060902040502070203" pitchFamily="66" charset="0"/>
              </a:rPr>
              <a:t>Staying on top of your School’s Spending Plan</a:t>
            </a:r>
            <a:endParaRPr lang="en-US" sz="2800" dirty="0">
              <a:solidFill>
                <a:srgbClr val="0070C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328" y="404949"/>
            <a:ext cx="9372600" cy="734506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Forte" panose="03060902040502070203" pitchFamily="66" charset="0"/>
              </a:rPr>
              <a:t>Running Reports – Understanding your Options!</a:t>
            </a:r>
            <a:endParaRPr lang="en-US" dirty="0">
              <a:solidFill>
                <a:srgbClr val="0070C0"/>
              </a:solidFill>
              <a:latin typeface="Forte" panose="0306090204050207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446" y="1617376"/>
            <a:ext cx="5953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Are you looking for totals by Function?</a:t>
            </a:r>
            <a:endParaRPr lang="en-US" sz="24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3352218"/>
            <a:ext cx="5953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Are you looking for totals by Object?</a:t>
            </a:r>
            <a:endParaRPr lang="en-US" sz="24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0502" y="5227380"/>
            <a:ext cx="7167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Are you looking for totals with Journal Details?</a:t>
            </a:r>
            <a:endParaRPr lang="en-US" sz="24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1154" y="4291804"/>
            <a:ext cx="676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Are you looking for totals in Salaries only?</a:t>
            </a:r>
            <a:endParaRPr lang="en-US" sz="24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3805" y="2446113"/>
            <a:ext cx="789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Are you looking for totals by Function and Group?</a:t>
            </a:r>
            <a:endParaRPr lang="en-US" sz="24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8" y="1113309"/>
            <a:ext cx="5067799" cy="3785261"/>
          </a:xfr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966652" y="432096"/>
            <a:ext cx="979729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Title 1 Budget Lines by Function without Journal Detail</a:t>
            </a:r>
            <a:endParaRPr lang="en-US" sz="28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4" y="1375913"/>
            <a:ext cx="5264332" cy="4187219"/>
          </a:xfrm>
        </p:spPr>
      </p:pic>
      <p:sp>
        <p:nvSpPr>
          <p:cNvPr id="10" name="Left Arrow 9"/>
          <p:cNvSpPr/>
          <p:nvPr/>
        </p:nvSpPr>
        <p:spPr>
          <a:xfrm>
            <a:off x="8347166" y="4676501"/>
            <a:ext cx="365760" cy="18288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0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2" y="1071154"/>
            <a:ext cx="9653450" cy="461119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097282" y="491454"/>
            <a:ext cx="10032275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Title 1 Budget Report by Function without Journal Detail</a:t>
            </a:r>
            <a:endParaRPr lang="en-US" sz="28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378823" y="312957"/>
            <a:ext cx="1144306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Title 1 Budget Lines by Function &amp; Group without Journal Details</a:t>
            </a:r>
            <a:endParaRPr lang="en-US" sz="28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5" y="890801"/>
            <a:ext cx="5308806" cy="387714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00" y="1301800"/>
            <a:ext cx="5338486" cy="4158474"/>
          </a:xfrm>
        </p:spPr>
      </p:pic>
    </p:spTree>
    <p:extLst>
      <p:ext uri="{BB962C8B-B14F-4D97-AF65-F5344CB8AC3E}">
        <p14:creationId xmlns:p14="http://schemas.microsoft.com/office/powerpoint/2010/main" val="29318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117566" y="491454"/>
            <a:ext cx="1197864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Title 1 Budget Report by Function and Group without Journal Detail</a:t>
            </a:r>
            <a:endParaRPr lang="en-US" sz="28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285575"/>
            <a:ext cx="9940835" cy="506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3214201" y="404397"/>
            <a:ext cx="731460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Title 1 Budget Lines by Object</a:t>
            </a:r>
            <a:endParaRPr lang="en-US" sz="28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232" y="1837945"/>
            <a:ext cx="5334762" cy="3383788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9" y="1087703"/>
            <a:ext cx="4901986" cy="3264841"/>
          </a:xfrm>
        </p:spPr>
      </p:pic>
      <p:sp>
        <p:nvSpPr>
          <p:cNvPr id="12" name="Left Arrow 11"/>
          <p:cNvSpPr/>
          <p:nvPr/>
        </p:nvSpPr>
        <p:spPr>
          <a:xfrm>
            <a:off x="7661366" y="4123945"/>
            <a:ext cx="376210" cy="14630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1463042" y="482310"/>
            <a:ext cx="10032275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Title 1 Budget Report by Object with Journal Detail</a:t>
            </a:r>
            <a:endParaRPr lang="en-US" sz="28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85" y="1088135"/>
            <a:ext cx="9930407" cy="47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3214201" y="404397"/>
            <a:ext cx="731460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Title 1 Salary Budgets Lines by Group</a:t>
            </a:r>
            <a:endParaRPr lang="en-US" sz="28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" y="1078616"/>
            <a:ext cx="5257799" cy="378076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6" y="1657235"/>
            <a:ext cx="5055325" cy="3870101"/>
          </a:xfrm>
        </p:spPr>
      </p:pic>
      <p:sp>
        <p:nvSpPr>
          <p:cNvPr id="8" name="Left Arrow 7"/>
          <p:cNvSpPr/>
          <p:nvPr/>
        </p:nvSpPr>
        <p:spPr>
          <a:xfrm>
            <a:off x="8614955" y="4528894"/>
            <a:ext cx="476794" cy="1606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9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788" y="146147"/>
            <a:ext cx="9372600" cy="959188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>
                <a:solidFill>
                  <a:srgbClr val="0070C0"/>
                </a:solidFill>
                <a:latin typeface="Forte" panose="03060902040502070203" pitchFamily="66" charset="0"/>
              </a:rPr>
              <a:t>Welcome Title 1 Bookkeepers!</a:t>
            </a:r>
            <a:endParaRPr lang="en-US" sz="4400" dirty="0">
              <a:solidFill>
                <a:srgbClr val="0070C0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788" y="1105335"/>
            <a:ext cx="10228217" cy="24516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Introductions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Title 1 Support Staff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Dayanara Brooks – Finance  (</a:t>
            </a:r>
            <a:r>
              <a:rPr lang="en-US" dirty="0" smtClean="0">
                <a:latin typeface="Arial Rounded MT Bold" panose="020F0704030504030204" pitchFamily="34" charset="0"/>
                <a:hlinkClick r:id="rId3"/>
              </a:rPr>
              <a:t>dmbrooks@pasco.k12.fl.us</a:t>
            </a:r>
            <a:r>
              <a:rPr lang="en-US" dirty="0" smtClean="0">
                <a:latin typeface="Arial Rounded MT Bold" panose="020F0704030504030204" pitchFamily="34" charset="0"/>
              </a:rPr>
              <a:t>)  Ext. 42424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err="1">
                <a:latin typeface="Arial Rounded MT Bold" panose="020F0704030504030204" pitchFamily="34" charset="0"/>
              </a:rPr>
              <a:t>Maddy</a:t>
            </a:r>
            <a:r>
              <a:rPr lang="en-US" dirty="0">
                <a:latin typeface="Arial Rounded MT Bold" panose="020F0704030504030204" pitchFamily="34" charset="0"/>
              </a:rPr>
              <a:t> Wehle – Office of Teaching &amp; Learning (</a:t>
            </a:r>
            <a:r>
              <a:rPr lang="en-US" u="sng" dirty="0">
                <a:latin typeface="Arial Rounded MT Bold" panose="020F0704030504030204" pitchFamily="34" charset="0"/>
                <a:hlinkClick r:id="rId4"/>
              </a:rPr>
              <a:t>mwehle@pasco.k12.fl.us</a:t>
            </a:r>
            <a:r>
              <a:rPr lang="en-US" u="sng" dirty="0">
                <a:latin typeface="Arial Rounded MT Bold" panose="020F0704030504030204" pitchFamily="34" charset="0"/>
              </a:rPr>
              <a:t>)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Ext</a:t>
            </a:r>
            <a:r>
              <a:rPr lang="en-US" dirty="0">
                <a:latin typeface="Arial Rounded MT Bold" panose="020F0704030504030204" pitchFamily="34" charset="0"/>
              </a:rPr>
              <a:t>. </a:t>
            </a:r>
            <a:r>
              <a:rPr lang="en-US" dirty="0" smtClean="0">
                <a:latin typeface="Arial Rounded MT Bold" panose="020F0704030504030204" pitchFamily="34" charset="0"/>
              </a:rPr>
              <a:t>42324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Michael Gonzalez – Finance (</a:t>
            </a:r>
            <a:r>
              <a:rPr lang="en-US" dirty="0" smtClean="0">
                <a:latin typeface="Arial Rounded MT Bold" panose="020F0704030504030204" pitchFamily="34" charset="0"/>
                <a:hlinkClick r:id="rId5"/>
              </a:rPr>
              <a:t>mmgonzal@pasco.k12.fl.us</a:t>
            </a:r>
            <a:r>
              <a:rPr lang="en-US" dirty="0" smtClean="0">
                <a:latin typeface="Arial Rounded MT Bold" panose="020F0704030504030204" pitchFamily="34" charset="0"/>
              </a:rPr>
              <a:t>)  Ext. 42073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Sharon Trese – Finance (</a:t>
            </a:r>
            <a:r>
              <a:rPr lang="en-US" dirty="0" smtClean="0">
                <a:latin typeface="Arial Rounded MT Bold" panose="020F0704030504030204" pitchFamily="34" charset="0"/>
                <a:hlinkClick r:id="rId6"/>
              </a:rPr>
              <a:t>strese@pasco.k12.fl.us</a:t>
            </a:r>
            <a:r>
              <a:rPr lang="en-US" dirty="0" smtClean="0">
                <a:latin typeface="Arial Rounded MT Bold" panose="020F0704030504030204" pitchFamily="34" charset="0"/>
              </a:rPr>
              <a:t>)  Ext. </a:t>
            </a:r>
            <a:r>
              <a:rPr lang="en-US" dirty="0" smtClean="0">
                <a:latin typeface="Arial Rounded MT Bold" panose="020F0704030504030204" pitchFamily="34" charset="0"/>
              </a:rPr>
              <a:t>42261	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dirty="0">
              <a:latin typeface="Arial Rounded MT Bold" panose="020F0704030504030204" pitchFamily="34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8" y="3470956"/>
            <a:ext cx="3528277" cy="239224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751037" y="3411521"/>
            <a:ext cx="8714232" cy="335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New Title 1 bookkeepers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latin typeface="Arial Rounded MT Bold" panose="020F0704030504030204" pitchFamily="34" charset="0"/>
              </a:rPr>
              <a:t>NWES – Amanda Johnson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latin typeface="Arial Rounded MT Bold" panose="020F0704030504030204" pitchFamily="34" charset="0"/>
              </a:rPr>
              <a:t>CENMS – Gail Fisher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latin typeface="Arial Rounded MT Bold" panose="020F0704030504030204" pitchFamily="34" charset="0"/>
              </a:rPr>
              <a:t>CWTES – Tracy Linderman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latin typeface="Arial Rounded MT Bold" panose="020F0704030504030204" pitchFamily="34" charset="0"/>
              </a:rPr>
              <a:t>CES – Juanita </a:t>
            </a:r>
            <a:r>
              <a:rPr lang="en-US" sz="1400" dirty="0" err="1">
                <a:latin typeface="Arial Rounded MT Bold" panose="020F0704030504030204" pitchFamily="34" charset="0"/>
              </a:rPr>
              <a:t>Lyerly</a:t>
            </a:r>
            <a:endParaRPr lang="en-US" sz="1400" dirty="0">
              <a:latin typeface="Arial Rounded MT Bold" panose="020F07040305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latin typeface="Arial Rounded MT Bold" panose="020F0704030504030204" pitchFamily="34" charset="0"/>
              </a:rPr>
              <a:t>HMS – Mona Kohl  (Nona Newhouse)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latin typeface="Arial Rounded MT Bold" panose="020F0704030504030204" pitchFamily="34" charset="0"/>
              </a:rPr>
              <a:t>GHS – Kim Stager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latin typeface="Arial Rounded MT Bold" panose="020F0704030504030204" pitchFamily="34" charset="0"/>
              </a:rPr>
              <a:t>PHS – Lisa Plummer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latin typeface="Arial Rounded MT Bold" panose="020F0704030504030204" pitchFamily="34" charset="0"/>
              </a:rPr>
              <a:t>QHES – Shawn Vitale				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latin typeface="Arial Rounded MT Bold" panose="020F0704030504030204" pitchFamily="34" charset="0"/>
              </a:rPr>
              <a:t>RBCES – Karen Lamar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latin typeface="Arial Rounded MT Bold" panose="020F0704030504030204" pitchFamily="34" charset="0"/>
              </a:rPr>
              <a:t>SAES – Katrina Stitt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latin typeface="Arial Rounded MT Bold" panose="020F0704030504030204" pitchFamily="34" charset="0"/>
              </a:rPr>
              <a:t>SSES – Veronica </a:t>
            </a:r>
            <a:r>
              <a:rPr lang="en-US" sz="1400" dirty="0" err="1">
                <a:latin typeface="Arial Rounded MT Bold" panose="020F0704030504030204" pitchFamily="34" charset="0"/>
              </a:rPr>
              <a:t>Bobala</a:t>
            </a:r>
            <a:endParaRPr lang="en-US" sz="1400" dirty="0">
              <a:latin typeface="Arial Rounded MT Bold" panose="020F07040305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>
                <a:latin typeface="Arial Rounded MT Bold" panose="020F0704030504030204" pitchFamily="34" charset="0"/>
              </a:rPr>
              <a:t>WES – Sandy Dudley		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1097282" y="491454"/>
            <a:ext cx="10032275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Title 1 Salary Budget Report by Group with Journal Detail</a:t>
            </a:r>
            <a:endParaRPr lang="en-US" sz="28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41" y="1187955"/>
            <a:ext cx="10058400" cy="48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838" y="865754"/>
            <a:ext cx="7654676" cy="10190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Forte" panose="03060902040502070203" pitchFamily="66" charset="0"/>
              </a:rPr>
              <a:t>Title 1 Funds and Incentives</a:t>
            </a:r>
            <a:endParaRPr lang="en-US" sz="5400" dirty="0">
              <a:solidFill>
                <a:srgbClr val="0070C0"/>
              </a:solidFill>
              <a:latin typeface="Forte" panose="03060902040502070203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0931" y="2408848"/>
            <a:ext cx="7553008" cy="914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Forte" panose="03060902040502070203" pitchFamily="66" charset="0"/>
              </a:rPr>
              <a:t>“Will this item improve student achievement?”</a:t>
            </a:r>
            <a:endParaRPr lang="en-US" sz="2800" dirty="0">
              <a:latin typeface="Forte" panose="0306090204050207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4516">
            <a:off x="9837091" y="624602"/>
            <a:ext cx="2145971" cy="1688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854">
            <a:off x="5050789" y="3494578"/>
            <a:ext cx="3414522" cy="2108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1759">
            <a:off x="7653528" y="5258571"/>
            <a:ext cx="2830830" cy="1287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082">
            <a:off x="8983183" y="2917818"/>
            <a:ext cx="2030252" cy="18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396" y="2807528"/>
            <a:ext cx="4023359" cy="2230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8184" y="1679393"/>
            <a:ext cx="4608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Arial Rounded MT Bold" panose="020F0704030504030204" pitchFamily="34" charset="0"/>
              </a:rPr>
              <a:t>Is this purchase reasonable? </a:t>
            </a:r>
            <a:r>
              <a:rPr lang="en-US" b="1" dirty="0" smtClean="0">
                <a:latin typeface="Arial Rounded MT Bold" panose="020F0704030504030204" pitchFamily="34" charset="0"/>
              </a:rPr>
              <a:t>– </a:t>
            </a:r>
            <a:r>
              <a:rPr lang="en-US" dirty="0" smtClean="0">
                <a:latin typeface="Arial Rounded MT Bold" panose="020F0704030504030204" pitchFamily="34" charset="0"/>
              </a:rPr>
              <a:t>Will I be able to justify this expense to an auditor?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480" y="3374257"/>
            <a:ext cx="3722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 Rounded MT Bold" panose="020F0704030504030204" pitchFamily="34" charset="0"/>
              </a:rPr>
              <a:t>Is this purchase </a:t>
            </a:r>
            <a:r>
              <a:rPr lang="en-US" b="1" i="1" dirty="0" smtClean="0">
                <a:latin typeface="Arial Rounded MT Bold" panose="020F0704030504030204" pitchFamily="34" charset="0"/>
              </a:rPr>
              <a:t>nominal?  -</a:t>
            </a:r>
            <a:r>
              <a:rPr lang="en-US" dirty="0" smtClean="0">
                <a:latin typeface="Arial Rounded MT Bold" panose="020F0704030504030204" pitchFamily="34" charset="0"/>
              </a:rPr>
              <a:t>Incentives should be a  small 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p</a:t>
            </a:r>
            <a:r>
              <a:rPr lang="en-US" dirty="0" smtClean="0">
                <a:latin typeface="Arial Rounded MT Bold" panose="020F0704030504030204" pitchFamily="34" charset="0"/>
              </a:rPr>
              <a:t>ortion of your overall budget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66927" y="3109990"/>
            <a:ext cx="3487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 Rounded MT Bold" panose="020F0704030504030204" pitchFamily="34" charset="0"/>
              </a:rPr>
              <a:t>Is this purchase </a:t>
            </a:r>
            <a:r>
              <a:rPr lang="en-US" b="1" i="1" dirty="0" smtClean="0">
                <a:latin typeface="Arial Rounded MT Bold" panose="020F0704030504030204" pitchFamily="34" charset="0"/>
              </a:rPr>
              <a:t>educationally related? -  </a:t>
            </a:r>
            <a:r>
              <a:rPr lang="en-US" dirty="0" smtClean="0">
                <a:latin typeface="Arial Rounded MT Bold" panose="020F0704030504030204" pitchFamily="34" charset="0"/>
              </a:rPr>
              <a:t>Incentives should  not only be educationally related, but designed to increase student  achievement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 rot="20187735">
            <a:off x="486026" y="666678"/>
            <a:ext cx="2821577" cy="1645920"/>
          </a:xfrm>
          <a:prstGeom prst="wedgeRoundRectCallout">
            <a:avLst>
              <a:gd name="adj1" fmla="val -22463"/>
              <a:gd name="adj2" fmla="val 76865"/>
              <a:gd name="adj3" fmla="val 16667"/>
            </a:avLst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Ask yourself these three questions when buying student incentives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 rot="1526032" flipH="1">
            <a:off x="8460630" y="767855"/>
            <a:ext cx="3300375" cy="1645920"/>
          </a:xfrm>
          <a:prstGeom prst="wedgeRoundRectCallout">
            <a:avLst>
              <a:gd name="adj1" fmla="val -22463"/>
              <a:gd name="adj2" fmla="val 76865"/>
              <a:gd name="adj3" fmla="val 16667"/>
            </a:avLst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you can answer these questions and provide supporting documentation, the incentive can be purchased.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11838" y="865754"/>
            <a:ext cx="7654676" cy="10190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Forte" panose="03060902040502070203" pitchFamily="66" charset="0"/>
              </a:rPr>
              <a:t>Title 1 Allowable &amp; </a:t>
            </a:r>
            <a:br>
              <a:rPr lang="en-US" sz="5400" dirty="0" smtClean="0">
                <a:solidFill>
                  <a:srgbClr val="0070C0"/>
                </a:solidFill>
                <a:latin typeface="Forte" panose="03060902040502070203" pitchFamily="66" charset="0"/>
              </a:rPr>
            </a:br>
            <a:r>
              <a:rPr lang="en-US" sz="5400" dirty="0" smtClean="0">
                <a:solidFill>
                  <a:srgbClr val="0070C0"/>
                </a:solidFill>
                <a:latin typeface="Forte" panose="03060902040502070203" pitchFamily="66" charset="0"/>
              </a:rPr>
              <a:t>Not Allowable Expenses</a:t>
            </a:r>
            <a:endParaRPr lang="en-US" sz="5400" dirty="0">
              <a:solidFill>
                <a:srgbClr val="0070C0"/>
              </a:solidFill>
              <a:latin typeface="Forte" panose="030609020405020702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8" y="2186494"/>
            <a:ext cx="1130141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Refer to the Title 1 Technical Assistance Guide handout</a:t>
            </a:r>
          </a:p>
          <a:p>
            <a:endParaRPr lang="en-US" sz="24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Refer </a:t>
            </a:r>
            <a:r>
              <a:rPr lang="en-US" sz="2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to Examples of Allowable &amp; Unallowable Title 1 Expenditures </a:t>
            </a:r>
            <a: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handout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Parent Involvement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Parent Workshops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Parent Award events, banquets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Guidelines for purchasing food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Gratuities, delivery charges and tips</a:t>
            </a:r>
            <a:endParaRPr lang="en-US" sz="24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endParaRPr lang="en-US" sz="32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6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93" y="293783"/>
            <a:ext cx="11063020" cy="144688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Forte" panose="03060902040502070203" pitchFamily="66" charset="0"/>
              </a:rPr>
              <a:t>Managing Supply, Salary, Substitute and </a:t>
            </a:r>
            <a:br>
              <a:rPr lang="en-US" sz="4800" dirty="0" smtClean="0">
                <a:latin typeface="Forte" panose="03060902040502070203" pitchFamily="66" charset="0"/>
              </a:rPr>
            </a:br>
            <a:r>
              <a:rPr lang="en-US" sz="4800" dirty="0" smtClean="0">
                <a:latin typeface="Forte" panose="03060902040502070203" pitchFamily="66" charset="0"/>
              </a:rPr>
              <a:t>Stipend Lines</a:t>
            </a:r>
            <a:endParaRPr lang="en-US" sz="4800" dirty="0">
              <a:latin typeface="Forte" panose="03060902040502070203" pitchFamily="66" charset="0"/>
            </a:endParaRPr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90811"/>
              </p:ext>
            </p:extLst>
          </p:nvPr>
        </p:nvGraphicFramePr>
        <p:xfrm>
          <a:off x="1945290" y="1740664"/>
          <a:ext cx="9753652" cy="4039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80238" y="2235963"/>
            <a:ext cx="138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Forte" panose="03060902040502070203" pitchFamily="66" charset="0"/>
              </a:rPr>
              <a:t> 50%</a:t>
            </a:r>
            <a:endParaRPr lang="en-US" sz="3600" b="1" dirty="0">
              <a:latin typeface="Forte" panose="0306090204050207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6360" y="2744412"/>
            <a:ext cx="138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Forte" panose="03060902040502070203" pitchFamily="66" charset="0"/>
              </a:rPr>
              <a:t>7</a:t>
            </a:r>
            <a:r>
              <a:rPr lang="en-US" sz="3600" b="1" dirty="0" smtClean="0">
                <a:latin typeface="Forte" panose="03060902040502070203" pitchFamily="66" charset="0"/>
              </a:rPr>
              <a:t>5%</a:t>
            </a:r>
            <a:endParaRPr lang="en-US" sz="3600" b="1" dirty="0">
              <a:latin typeface="Forte" panose="0306090204050207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3958" y="3225192"/>
            <a:ext cx="138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Forte" panose="03060902040502070203" pitchFamily="66" charset="0"/>
              </a:rPr>
              <a:t>100%</a:t>
            </a:r>
            <a:endParaRPr lang="en-US" sz="3600" b="1" dirty="0">
              <a:latin typeface="Forte" panose="030609020405020702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3093" y="1836597"/>
            <a:ext cx="138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Forte" panose="03060902040502070203" pitchFamily="66" charset="0"/>
              </a:rPr>
              <a:t> 20%</a:t>
            </a:r>
            <a:endParaRPr lang="en-US" sz="3600" b="1" dirty="0">
              <a:latin typeface="Forte" panose="0306090204050207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5948" y="1341983"/>
            <a:ext cx="138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Forte" panose="03060902040502070203" pitchFamily="66" charset="0"/>
              </a:rPr>
              <a:t>  0%</a:t>
            </a:r>
            <a:endParaRPr lang="en-US" sz="3600" b="1" dirty="0">
              <a:latin typeface="Forte" panose="0306090204050207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38" y="4497449"/>
            <a:ext cx="3514053" cy="21123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541" y="233024"/>
            <a:ext cx="7530147" cy="106542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Forte" panose="03060902040502070203" pitchFamily="66" charset="0"/>
              </a:rPr>
              <a:t>Some Fun Facts</a:t>
            </a:r>
            <a:endParaRPr lang="en-US" dirty="0">
              <a:solidFill>
                <a:srgbClr val="0070C0"/>
              </a:solidFill>
              <a:latin typeface="Forte" panose="03060902040502070203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74" y="3299765"/>
            <a:ext cx="3898570" cy="332226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536269" y="1601448"/>
            <a:ext cx="9211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Title 1 Records need to be retained for 7 years </a:t>
            </a:r>
            <a:r>
              <a:rPr lang="en-US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– the Federal government can audit your school for up to seven years. Keep all Title 1 financial records as well as Parent Compacts boxed up and marked with a destruction date.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8264" y="6160360"/>
            <a:ext cx="718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ows </a:t>
            </a:r>
            <a:r>
              <a:rPr lang="en-US" sz="2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can produce 125 lbs. of saliva in one </a:t>
            </a: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day!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98264" y="3129490"/>
            <a:ext cx="4736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Before erasers it was common for people to erase pencil using crumbs from white bread.</a:t>
            </a:r>
          </a:p>
        </p:txBody>
      </p:sp>
    </p:spTree>
    <p:extLst>
      <p:ext uri="{BB962C8B-B14F-4D97-AF65-F5344CB8AC3E}">
        <p14:creationId xmlns:p14="http://schemas.microsoft.com/office/powerpoint/2010/main" val="32816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190" y="1768792"/>
            <a:ext cx="3631474" cy="125403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Arial Rounded MT Bold" panose="020F0704030504030204" pitchFamily="34" charset="0"/>
              </a:rPr>
              <a:t>The Whip-Around</a:t>
            </a:r>
            <a:endParaRPr lang="en-US" sz="4400" b="1" dirty="0">
              <a:latin typeface="Arial Rounded MT Bold" panose="020F07040305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79190" y="5009069"/>
            <a:ext cx="3629025" cy="1374762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Arial Rounded MT Bold" panose="020F0704030504030204" pitchFamily="34" charset="0"/>
              </a:rPr>
              <a:t>“Success is no accident. It is hard work, perseverance, learning, studying, sacrifice and most of all, love of what you are doing or learning to do.”</a:t>
            </a:r>
            <a:endParaRPr lang="en-US" b="1" dirty="0">
              <a:latin typeface="Arial Rounded MT Bold" panose="020F0704030504030204" pitchFamily="34" charset="0"/>
            </a:endParaRPr>
          </a:p>
          <a:p>
            <a:r>
              <a:rPr lang="en-US" b="1" i="1" dirty="0">
                <a:latin typeface="Arial Rounded MT Bold" panose="020F0704030504030204" pitchFamily="34" charset="0"/>
              </a:rPr>
              <a:t>-Pele</a:t>
            </a:r>
            <a:endParaRPr lang="en-US" b="1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7726" y="1267097"/>
            <a:ext cx="66620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Arial Rounded MT Bold" panose="020F0704030504030204" pitchFamily="34" charset="0"/>
              </a:rPr>
              <a:t>Share one bookkeeping task you love doing.</a:t>
            </a:r>
          </a:p>
          <a:p>
            <a:pPr marL="457200" indent="-457200">
              <a:buAutoNum type="arabicPeriod"/>
            </a:pPr>
            <a:endParaRPr lang="en-US" sz="2400" dirty="0">
              <a:latin typeface="Arial Rounded MT Bold" panose="020F070403050403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 Rounded MT Bold" panose="020F0704030504030204" pitchFamily="34" charset="0"/>
              </a:rPr>
              <a:t>Share one goal you have for making your job better this  year.</a:t>
            </a:r>
          </a:p>
          <a:p>
            <a:pPr marL="457200" indent="-457200">
              <a:buAutoNum type="arabicPeriod"/>
            </a:pPr>
            <a:endParaRPr lang="en-US" sz="2400" dirty="0">
              <a:latin typeface="Arial Rounded MT Bold" panose="020F070403050403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 Rounded MT Bold" panose="020F0704030504030204" pitchFamily="34" charset="0"/>
              </a:rPr>
              <a:t>Share your favorite way to de-stress or relax.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 descr="Image result for love what you do tupperwar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6" b="25694"/>
          <a:stretch/>
        </p:blipFill>
        <p:spPr bwMode="auto">
          <a:xfrm>
            <a:off x="8730458" y="3619100"/>
            <a:ext cx="2557462" cy="1389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606" y="55519"/>
            <a:ext cx="9372600" cy="120041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Forte" panose="03060902040502070203" pitchFamily="66" charset="0"/>
              </a:rPr>
              <a:t>What is Title 1?</a:t>
            </a:r>
            <a:endParaRPr lang="en-US" sz="4800" dirty="0">
              <a:solidFill>
                <a:srgbClr val="0070C0"/>
              </a:solidFill>
              <a:latin typeface="Forte" panose="0306090204050207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5530" y="1765266"/>
            <a:ext cx="8775604" cy="41148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  <a:latin typeface="Arial Rounded MT Bold" panose="020F0704030504030204" pitchFamily="34" charset="0"/>
              </a:rPr>
              <a:t>Federally funded program designed to </a:t>
            </a:r>
            <a:r>
              <a:rPr lang="en-US" i="1" dirty="0" smtClean="0">
                <a:solidFill>
                  <a:schemeClr val="accent3"/>
                </a:solidFill>
                <a:latin typeface="Arial Rounded MT Bold" panose="020F0704030504030204" pitchFamily="34" charset="0"/>
              </a:rPr>
              <a:t>supplement</a:t>
            </a:r>
            <a:r>
              <a:rPr lang="en-US" dirty="0" smtClean="0">
                <a:solidFill>
                  <a:schemeClr val="accent3"/>
                </a:solidFill>
                <a:latin typeface="Arial Rounded MT Bold" panose="020F0704030504030204" pitchFamily="34" charset="0"/>
              </a:rPr>
              <a:t>  funds used to assist in meeting student educational goals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  <a:latin typeface="Arial Rounded MT Bold" panose="020F0704030504030204" pitchFamily="34" charset="0"/>
              </a:rPr>
              <a:t>Supplement – adding to existing student resources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  <a:latin typeface="Arial Rounded MT Bold" panose="020F0704030504030204" pitchFamily="34" charset="0"/>
              </a:rPr>
              <a:t>Supplant – using grant funds to replace funds that would </a:t>
            </a:r>
            <a:r>
              <a:rPr lang="en-US" smtClean="0">
                <a:solidFill>
                  <a:schemeClr val="accent3"/>
                </a:solidFill>
                <a:latin typeface="Arial Rounded MT Bold" panose="020F0704030504030204" pitchFamily="34" charset="0"/>
              </a:rPr>
              <a:t>have been provided </a:t>
            </a:r>
            <a:r>
              <a:rPr lang="en-US" dirty="0" smtClean="0">
                <a:solidFill>
                  <a:schemeClr val="accent3"/>
                </a:solidFill>
                <a:latin typeface="Arial Rounded MT Bold" panose="020F0704030504030204" pitchFamily="34" charset="0"/>
              </a:rPr>
              <a:t>anyway</a:t>
            </a:r>
            <a:endParaRPr lang="en-US" dirty="0">
              <a:solidFill>
                <a:schemeClr val="accent3"/>
              </a:solidFill>
              <a:latin typeface="Arial Rounded MT Bold" panose="020F0704030504030204" pitchFamily="34" charset="0"/>
            </a:endParaRPr>
          </a:p>
          <a:p>
            <a:r>
              <a:rPr lang="en-US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Title I funds are meant to be used </a:t>
            </a:r>
            <a:r>
              <a:rPr lang="en-US" dirty="0" smtClean="0">
                <a:solidFill>
                  <a:schemeClr val="accent3"/>
                </a:solidFill>
                <a:latin typeface="Arial Rounded MT Bold" panose="020F0704030504030204" pitchFamily="34" charset="0"/>
              </a:rPr>
              <a:t>to help </a:t>
            </a:r>
            <a:r>
              <a:rPr lang="en-US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high poverty students </a:t>
            </a:r>
            <a:r>
              <a:rPr lang="en-US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meet high academic standards,</a:t>
            </a:r>
            <a:r>
              <a:rPr lang="en-US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improve teaching and learning</a:t>
            </a:r>
            <a:r>
              <a:rPr lang="en-US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, and</a:t>
            </a:r>
            <a:r>
              <a:rPr lang="en-US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 increase parent and community involvement</a:t>
            </a:r>
            <a:r>
              <a:rPr lang="en-US" dirty="0" smtClean="0">
                <a:solidFill>
                  <a:schemeClr val="accent3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8906" y="4426744"/>
            <a:ext cx="3197082" cy="1962653"/>
          </a:xfrm>
          <a:prstGeom prst="rect">
            <a:avLst/>
          </a:prstGeom>
          <a:effectLst>
            <a:softEdge rad="2286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661" y="1013552"/>
            <a:ext cx="7249098" cy="124387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Forte" panose="03060902040502070203" pitchFamily="66" charset="0"/>
              </a:rPr>
              <a:t>Managing Title 1 Funds</a:t>
            </a:r>
            <a:endParaRPr lang="en-US" sz="5400" dirty="0">
              <a:solidFill>
                <a:srgbClr val="0070C0"/>
              </a:solidFill>
              <a:latin typeface="Forte" panose="03060902040502070203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9975" y="2738938"/>
            <a:ext cx="6957153" cy="9144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600" dirty="0" smtClean="0">
                <a:latin typeface="Forte" panose="03060902040502070203" pitchFamily="66" charset="0"/>
              </a:rPr>
              <a:t>Using the correct objects and functions</a:t>
            </a:r>
            <a:endParaRPr lang="en-US" sz="3600" dirty="0">
              <a:latin typeface="Forte" panose="0306090204050207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4103" y="3304903"/>
            <a:ext cx="7667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Forte" panose="03060902040502070203" pitchFamily="66" charset="0"/>
              </a:rPr>
              <a:t>Don’t let objects and functions leave you teetering!</a:t>
            </a:r>
            <a:endParaRPr lang="en-US" sz="2800" dirty="0">
              <a:solidFill>
                <a:srgbClr val="0070C0"/>
              </a:solidFill>
              <a:latin typeface="Forte" panose="0306090204050207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8551" y="4563365"/>
            <a:ext cx="535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 Rounded MT Bold" panose="020F0704030504030204" pitchFamily="34" charset="0"/>
                <a:hlinkClick r:id="rId2"/>
              </a:rPr>
              <a:t>Chart of Accounts 2017-2018</a:t>
            </a:r>
            <a:endParaRPr lang="en-US" sz="2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3741" y="1612446"/>
            <a:ext cx="3296131" cy="1439133"/>
          </a:xfrm>
        </p:spPr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Let your school’s Spending Plan guide you!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331" y="485546"/>
            <a:ext cx="9132757" cy="5614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500" b="1" dirty="0" smtClean="0">
                <a:latin typeface="Arial Rounded MT Bold" panose="020F0704030504030204" pitchFamily="34" charset="0"/>
              </a:rPr>
              <a:t>Objects</a:t>
            </a:r>
            <a:endParaRPr lang="en-US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512000 – Classroom Teacher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513000 – Other Certified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515000 – Paraprofessional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516000 – Other Support Personnel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536000 – Rentals &amp; Leases (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New</a:t>
            </a:r>
            <a:r>
              <a:rPr lang="en-US" dirty="0" smtClean="0"/>
              <a:t> all Transportation effective July 1, 2017)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536000 – Chartered Buses (</a:t>
            </a:r>
            <a:r>
              <a:rPr lang="en-US" dirty="0" smtClean="0">
                <a:solidFill>
                  <a:srgbClr val="FF0000"/>
                </a:solidFill>
              </a:rPr>
              <a:t>Function 7800</a:t>
            </a:r>
            <a:r>
              <a:rPr lang="en-US" dirty="0" smtClean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539000 - Other Purchased Services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539003 </a:t>
            </a:r>
            <a:r>
              <a:rPr lang="en-US" dirty="0"/>
              <a:t>– In-House Transportation (</a:t>
            </a:r>
            <a:r>
              <a:rPr lang="en-US" dirty="0">
                <a:solidFill>
                  <a:srgbClr val="FF0000"/>
                </a:solidFill>
              </a:rPr>
              <a:t>Function 7800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298022" y="3597257"/>
            <a:ext cx="1723075" cy="117058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9836007">
            <a:off x="8202846" y="4309240"/>
            <a:ext cx="1641789" cy="533451"/>
          </a:xfrm>
          <a:prstGeom prst="rightArrow">
            <a:avLst>
              <a:gd name="adj1" fmla="val 56991"/>
              <a:gd name="adj2" fmla="val 50000"/>
            </a:avLst>
          </a:prstGeom>
          <a:solidFill>
            <a:srgbClr val="FF0000"/>
          </a:solidFill>
          <a:ln>
            <a:solidFill>
              <a:srgbClr val="0070C0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5806" y="3728256"/>
            <a:ext cx="151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It’s going to be a great year!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233748" y="402771"/>
            <a:ext cx="9130937" cy="5740853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sz="3500" b="1" dirty="0" smtClean="0">
                <a:latin typeface="Arial Rounded MT Bold" panose="020F0704030504030204" pitchFamily="34" charset="0"/>
              </a:rPr>
              <a:t>Objects</a:t>
            </a:r>
            <a:endParaRPr lang="en-US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531000 – Professional and Technical Services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 smtClean="0"/>
              <a:t>531100 - </a:t>
            </a:r>
            <a:r>
              <a:rPr lang="en-US" sz="1800" dirty="0" err="1" smtClean="0"/>
              <a:t>Subawards</a:t>
            </a:r>
            <a:r>
              <a:rPr lang="en-US" sz="1800" dirty="0" smtClean="0"/>
              <a:t> </a:t>
            </a:r>
            <a:r>
              <a:rPr lang="en-US" sz="1800" dirty="0"/>
              <a:t>Under </a:t>
            </a:r>
            <a:r>
              <a:rPr lang="en-US" sz="1800" dirty="0" err="1"/>
              <a:t>Subagreements</a:t>
            </a:r>
            <a:r>
              <a:rPr lang="en-US" sz="1800" dirty="0"/>
              <a:t> First $25,000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531200. – </a:t>
            </a:r>
            <a:r>
              <a:rPr lang="en-US" sz="1800" dirty="0" err="1"/>
              <a:t>Subawards</a:t>
            </a:r>
            <a:r>
              <a:rPr lang="en-US" sz="1800" dirty="0"/>
              <a:t> Under Sub Agreements in Excess of $25,000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 539001 - Printing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551000 – Supplies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553000 - Periodicals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559000 – Other Materials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564100 &amp; 564200 -  Furniture, Fixtures and Equipment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Only allowed if </a:t>
            </a:r>
            <a:r>
              <a:rPr lang="en-US" sz="2000" dirty="0" smtClean="0">
                <a:solidFill>
                  <a:srgbClr val="FF0000"/>
                </a:solidFill>
              </a:rPr>
              <a:t>a new classroom teacher allocation </a:t>
            </a:r>
            <a:r>
              <a:rPr lang="en-US" sz="2000" dirty="0" smtClean="0"/>
              <a:t>is purchased and a new classroom must be created. Key point, furniture can only be purchased for students or classrooms, not teachers.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575001 – Classroom Substitute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4210.xxxx.xx.31318.575001.</a:t>
            </a:r>
            <a:r>
              <a:rPr lang="en-US" sz="1800" dirty="0">
                <a:solidFill>
                  <a:srgbClr val="FF0000"/>
                </a:solidFill>
              </a:rPr>
              <a:t>5100</a:t>
            </a:r>
            <a:r>
              <a:rPr lang="en-US" sz="1800" dirty="0"/>
              <a:t>.0000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FF0000"/>
                </a:solidFill>
              </a:rPr>
              <a:t>Basic Teacher </a:t>
            </a:r>
            <a:r>
              <a:rPr lang="en-US" sz="1800" dirty="0">
                <a:solidFill>
                  <a:srgbClr val="FF0000"/>
                </a:solidFill>
              </a:rPr>
              <a:t>Planning</a:t>
            </a:r>
            <a:r>
              <a:rPr lang="en-US" sz="1800" dirty="0" smtClean="0"/>
              <a:t>)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4210.xxxx.xx.31318.575001.</a:t>
            </a:r>
            <a:r>
              <a:rPr lang="en-US" sz="1800" dirty="0">
                <a:solidFill>
                  <a:srgbClr val="FF0000"/>
                </a:solidFill>
              </a:rPr>
              <a:t>5200</a:t>
            </a:r>
            <a:r>
              <a:rPr lang="en-US" sz="1800" dirty="0"/>
              <a:t>.0000 (</a:t>
            </a:r>
            <a:r>
              <a:rPr lang="en-US" sz="1800" dirty="0">
                <a:solidFill>
                  <a:srgbClr val="FF0000"/>
                </a:solidFill>
              </a:rPr>
              <a:t>ESE Teacher Planning</a:t>
            </a:r>
            <a:r>
              <a:rPr lang="en-US" sz="1800" dirty="0" smtClean="0"/>
              <a:t>)</a:t>
            </a:r>
            <a:endParaRPr lang="en-US" sz="1800" dirty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4210.xxxx.xx.31318.575001.</a:t>
            </a:r>
            <a:r>
              <a:rPr lang="en-US" sz="1800" dirty="0">
                <a:solidFill>
                  <a:srgbClr val="FF0000"/>
                </a:solidFill>
              </a:rPr>
              <a:t>6400</a:t>
            </a:r>
            <a:r>
              <a:rPr lang="en-US" sz="1800" dirty="0"/>
              <a:t>.0051 (</a:t>
            </a:r>
            <a:r>
              <a:rPr lang="en-US" sz="1800" dirty="0">
                <a:solidFill>
                  <a:srgbClr val="FF0000"/>
                </a:solidFill>
              </a:rPr>
              <a:t>Teachers in PD</a:t>
            </a:r>
            <a:r>
              <a:rPr lang="en-US" sz="1800" dirty="0" smtClean="0"/>
              <a:t>)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800" dirty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11379" y="348493"/>
            <a:ext cx="7711985" cy="4800600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sz="3500" b="1" dirty="0" smtClean="0">
                <a:latin typeface="Arial Rounded MT Bold" panose="020F0704030504030204" pitchFamily="34" charset="0"/>
              </a:rPr>
              <a:t>Functions</a:t>
            </a:r>
            <a:endParaRPr lang="en-US" dirty="0" smtClean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5100 – Basic K-12	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Teacher Lead Funds </a:t>
            </a:r>
            <a:r>
              <a:rPr lang="en-US" dirty="0"/>
              <a:t>(</a:t>
            </a:r>
            <a:r>
              <a:rPr lang="en-US" dirty="0" smtClean="0"/>
              <a:t>4210.xxxx.xx.31318.551000.</a:t>
            </a:r>
            <a:r>
              <a:rPr lang="en-US" dirty="0" smtClean="0">
                <a:solidFill>
                  <a:srgbClr val="FF0000"/>
                </a:solidFill>
              </a:rPr>
              <a:t>5100</a:t>
            </a:r>
            <a:r>
              <a:rPr lang="en-US" dirty="0" smtClean="0"/>
              <a:t>.0054)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Brain Pop (4210.xxxx.xx.31318.536000.5100.0000)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5200 – Exceptional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Teacher Lead Funds (</a:t>
            </a:r>
            <a:r>
              <a:rPr lang="en-US" dirty="0" smtClean="0"/>
              <a:t>4210.xxxx.xx.31318.551000.</a:t>
            </a:r>
            <a:r>
              <a:rPr lang="en-US" dirty="0" smtClean="0">
                <a:solidFill>
                  <a:srgbClr val="FF0000"/>
                </a:solidFill>
              </a:rPr>
              <a:t>5200</a:t>
            </a:r>
            <a:r>
              <a:rPr lang="en-US" dirty="0" smtClean="0"/>
              <a:t>.0054)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6150 – Parent Involvement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6300 – Instructional &amp; Curriculum Development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 err="1" smtClean="0"/>
              <a:t>Nearpod</a:t>
            </a:r>
            <a:r>
              <a:rPr lang="en-US" dirty="0" smtClean="0"/>
              <a:t> (4210.xxxx.xx.31318.536000.6300.0000)</a:t>
            </a:r>
          </a:p>
          <a:p>
            <a:pPr marL="685800" lvl="2" indent="0">
              <a:lnSpc>
                <a:spcPct val="100000"/>
              </a:lnSpc>
              <a:buNone/>
            </a:pPr>
            <a:endParaRPr lang="en-US" dirty="0" smtClean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8473" y="4954661"/>
            <a:ext cx="5869782" cy="1403277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“</a:t>
            </a:r>
            <a:r>
              <a:rPr lang="en-US" sz="1600" b="1" i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In every day, there are 1,440 minutes. That means we have 1,440 daily opportunities to make a positive impact.”</a:t>
            </a:r>
          </a:p>
          <a:p>
            <a:r>
              <a:rPr lang="en-US" sz="1600" b="1" i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Les Brown</a:t>
            </a:r>
            <a:endParaRPr lang="en-US" sz="1600" b="1" i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1411378" y="348493"/>
            <a:ext cx="8832759" cy="5066470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sz="35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Functions</a:t>
            </a:r>
            <a:endParaRPr lang="en-US" sz="12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dirty="0"/>
              <a:t>6400 – </a:t>
            </a:r>
            <a:r>
              <a:rPr lang="en-US" b="0" dirty="0" smtClean="0"/>
              <a:t>Instructional Staff Training Services Activities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0" dirty="0" smtClean="0"/>
              <a:t>Instructional Trainer Coach </a:t>
            </a:r>
          </a:p>
          <a:p>
            <a:pPr marL="2114550" lvl="4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b="0" dirty="0" smtClean="0"/>
              <a:t>4210.xxxx.xx.31318.513000.</a:t>
            </a:r>
            <a:r>
              <a:rPr lang="en-US" sz="1600" b="0" dirty="0" smtClean="0">
                <a:solidFill>
                  <a:srgbClr val="FF0000"/>
                </a:solidFill>
              </a:rPr>
              <a:t>6400</a:t>
            </a:r>
            <a:r>
              <a:rPr lang="en-US" sz="1600" b="0" dirty="0" smtClean="0"/>
              <a:t>.0000</a:t>
            </a:r>
            <a:endParaRPr lang="en-US" sz="1600" b="0" dirty="0"/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0" dirty="0" smtClean="0"/>
              <a:t>Stipends </a:t>
            </a:r>
            <a:r>
              <a:rPr lang="en-US" sz="1600" b="0" dirty="0"/>
              <a:t>if used as professional </a:t>
            </a:r>
            <a:r>
              <a:rPr lang="en-US" sz="1600" b="0" dirty="0" smtClean="0"/>
              <a:t>development</a:t>
            </a:r>
          </a:p>
          <a:p>
            <a:pPr marL="2114550" lvl="4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b="0" dirty="0" smtClean="0"/>
              <a:t>4210.xxxx.xx.31318.512003.</a:t>
            </a:r>
            <a:r>
              <a:rPr lang="en-US" sz="1600" b="0" dirty="0" smtClean="0">
                <a:solidFill>
                  <a:srgbClr val="FF0000"/>
                </a:solidFill>
              </a:rPr>
              <a:t>6400</a:t>
            </a:r>
            <a:r>
              <a:rPr lang="en-US" sz="1600" b="0" dirty="0" smtClean="0"/>
              <a:t>.0051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dirty="0" smtClean="0"/>
              <a:t>6500 – Instruction Related Technology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0" dirty="0" smtClean="0"/>
              <a:t>Learning Design Coach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0" dirty="0" smtClean="0"/>
              <a:t>Tech Services Technician </a:t>
            </a:r>
          </a:p>
          <a:p>
            <a:pPr marL="2114550" lvl="4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b="0" dirty="0" smtClean="0"/>
              <a:t>4210.xxxx.xx.31318.539000.</a:t>
            </a:r>
            <a:r>
              <a:rPr lang="en-US" sz="1600" b="0" dirty="0" smtClean="0">
                <a:solidFill>
                  <a:srgbClr val="FF0000"/>
                </a:solidFill>
              </a:rPr>
              <a:t>6500</a:t>
            </a:r>
            <a:r>
              <a:rPr lang="en-US" sz="1600" b="0" dirty="0" smtClean="0"/>
              <a:t>.0000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b="0" dirty="0" smtClean="0"/>
          </a:p>
          <a:p>
            <a:pPr marL="685800" lvl="2" indent="0">
              <a:lnSpc>
                <a:spcPct val="100000"/>
              </a:lnSpc>
              <a:buNone/>
            </a:pPr>
            <a:endParaRPr lang="en-US" dirty="0" smtClean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</TotalTime>
  <Words>912</Words>
  <Application>Microsoft Office PowerPoint</Application>
  <PresentationFormat>Widescreen</PresentationFormat>
  <Paragraphs>151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 Rounded MT Bold</vt:lpstr>
      <vt:lpstr>Euphemia</vt:lpstr>
      <vt:lpstr>Forte</vt:lpstr>
      <vt:lpstr>Wingdings</vt:lpstr>
      <vt:lpstr>Children Playing 16x9</vt:lpstr>
      <vt:lpstr>Title 1 “Got Funds”</vt:lpstr>
      <vt:lpstr>Welcome Title 1 Bookkeepers!</vt:lpstr>
      <vt:lpstr>The Whip-Around</vt:lpstr>
      <vt:lpstr>What is Title 1?</vt:lpstr>
      <vt:lpstr>Managing Title 1 Funds</vt:lpstr>
      <vt:lpstr>Let your school’s Spending Plan guide you!</vt:lpstr>
      <vt:lpstr>PowerPoint Presentation</vt:lpstr>
      <vt:lpstr>PowerPoint Presentation</vt:lpstr>
      <vt:lpstr>PowerPoint Presentation</vt:lpstr>
      <vt:lpstr>PowerPoint Presentation</vt:lpstr>
      <vt:lpstr>Running Reports! </vt:lpstr>
      <vt:lpstr>Running Reports – Understanding your Options!</vt:lpstr>
      <vt:lpstr>Title 1 Budget Lines by Function without Journal Detail</vt:lpstr>
      <vt:lpstr>PowerPoint Presentation</vt:lpstr>
      <vt:lpstr>Title 1 Budget Lines by Function &amp; Group without Journal Details</vt:lpstr>
      <vt:lpstr>PowerPoint Presentation</vt:lpstr>
      <vt:lpstr>Title 1 Budget Lines by Object</vt:lpstr>
      <vt:lpstr>PowerPoint Presentation</vt:lpstr>
      <vt:lpstr>Title 1 Salary Budgets Lines by Group</vt:lpstr>
      <vt:lpstr>PowerPoint Presentation</vt:lpstr>
      <vt:lpstr>Title 1 Funds and Incentives</vt:lpstr>
      <vt:lpstr>PowerPoint Presentation</vt:lpstr>
      <vt:lpstr>Title 1 Allowable &amp;  Not Allowable Expenses</vt:lpstr>
      <vt:lpstr>Managing Supply, Salary, Substitute and  Stipend Lines</vt:lpstr>
      <vt:lpstr>Some Fun Facts</vt:lpstr>
    </vt:vector>
  </TitlesOfParts>
  <Company>District School Board of Pasco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1 “Got Funds”</dc:title>
  <dc:creator>Sharon E. Trese</dc:creator>
  <cp:lastModifiedBy>Sharon E. Trese</cp:lastModifiedBy>
  <cp:revision>116</cp:revision>
  <dcterms:created xsi:type="dcterms:W3CDTF">2017-06-14T17:01:36Z</dcterms:created>
  <dcterms:modified xsi:type="dcterms:W3CDTF">2017-07-17T15:26:23Z</dcterms:modified>
</cp:coreProperties>
</file>