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48" r:id="rId2"/>
  </p:sldMasterIdLst>
  <p:notesMasterIdLst>
    <p:notesMasterId r:id="rId22"/>
  </p:notesMasterIdLst>
  <p:handoutMasterIdLst>
    <p:handoutMasterId r:id="rId23"/>
  </p:handoutMasterIdLst>
  <p:sldIdLst>
    <p:sldId id="265" r:id="rId3"/>
    <p:sldId id="311" r:id="rId4"/>
    <p:sldId id="312" r:id="rId5"/>
    <p:sldId id="327" r:id="rId6"/>
    <p:sldId id="321" r:id="rId7"/>
    <p:sldId id="322" r:id="rId8"/>
    <p:sldId id="334" r:id="rId9"/>
    <p:sldId id="335" r:id="rId10"/>
    <p:sldId id="338" r:id="rId11"/>
    <p:sldId id="336" r:id="rId12"/>
    <p:sldId id="331" r:id="rId13"/>
    <p:sldId id="315" r:id="rId14"/>
    <p:sldId id="325" r:id="rId15"/>
    <p:sldId id="328" r:id="rId16"/>
    <p:sldId id="314" r:id="rId17"/>
    <p:sldId id="332" r:id="rId18"/>
    <p:sldId id="326" r:id="rId19"/>
    <p:sldId id="329" r:id="rId20"/>
    <p:sldId id="337" r:id="rId21"/>
  </p:sldIdLst>
  <p:sldSz cx="12188825" cy="6858000"/>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4293"/>
    <a:srgbClr val="1062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80" autoAdjust="0"/>
    <p:restoredTop sz="68043" autoAdjust="0"/>
  </p:normalViewPr>
  <p:slideViewPr>
    <p:cSldViewPr showGuides="1">
      <p:cViewPr varScale="1">
        <p:scale>
          <a:sx n="54" d="100"/>
          <a:sy n="54" d="100"/>
        </p:scale>
        <p:origin x="72" y="144"/>
      </p:cViewPr>
      <p:guideLst>
        <p:guide pos="3839"/>
        <p:guide orient="horz" pos="216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howGuides="1">
      <p:cViewPr>
        <p:scale>
          <a:sx n="160" d="100"/>
          <a:sy n="160" d="100"/>
        </p:scale>
        <p:origin x="2184" y="-269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59088EAF-6ECA-4616-85EF-35AA19C641F3}" type="datetimeFigureOut">
              <a:rPr lang="en-US"/>
              <a:t>7/7/2020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F912AB-2776-42F2-A957-313FC7EFEDB9}" type="slidenum">
              <a:rPr/>
              <a:t>‹#›</a:t>
            </a:fld>
            <a:endParaRPr/>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D2D7A-D230-4F91-BD59-0A39C2703BA8}" type="datetimeFigureOut">
              <a:rPr lang="en-US"/>
              <a:t>7/7/2020</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199CD-3E1B-4AE6-990F-76F925F5EA9F}" type="slidenum">
              <a:rPr/>
              <a:t>‹#›</a:t>
            </a:fld>
            <a:endParaRPr/>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1</a:t>
            </a:fld>
            <a:endParaRPr lang="en-US"/>
          </a:p>
        </p:txBody>
      </p:sp>
    </p:spTree>
    <p:extLst>
      <p:ext uri="{BB962C8B-B14F-4D97-AF65-F5344CB8AC3E}">
        <p14:creationId xmlns:p14="http://schemas.microsoft.com/office/powerpoint/2010/main" val="1332079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F93199CD-3E1B-4AE6-990F-76F925F5EA9F}" type="slidenum">
              <a:rPr lang="en-US" smtClean="0"/>
              <a:t>12</a:t>
            </a:fld>
            <a:endParaRPr lang="en-US"/>
          </a:p>
        </p:txBody>
      </p:sp>
    </p:spTree>
    <p:extLst>
      <p:ext uri="{BB962C8B-B14F-4D97-AF65-F5344CB8AC3E}">
        <p14:creationId xmlns:p14="http://schemas.microsoft.com/office/powerpoint/2010/main" val="3985269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199CD-3E1B-4AE6-990F-76F925F5EA9F}" type="slidenum">
              <a:rPr lang="en-US" smtClean="0"/>
              <a:t>14</a:t>
            </a:fld>
            <a:endParaRPr lang="en-US"/>
          </a:p>
        </p:txBody>
      </p:sp>
    </p:spTree>
    <p:extLst>
      <p:ext uri="{BB962C8B-B14F-4D97-AF65-F5344CB8AC3E}">
        <p14:creationId xmlns:p14="http://schemas.microsoft.com/office/powerpoint/2010/main" val="1127455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15</a:t>
            </a:fld>
            <a:endParaRPr lang="en-US"/>
          </a:p>
        </p:txBody>
      </p:sp>
    </p:spTree>
    <p:extLst>
      <p:ext uri="{BB962C8B-B14F-4D97-AF65-F5344CB8AC3E}">
        <p14:creationId xmlns:p14="http://schemas.microsoft.com/office/powerpoint/2010/main" val="2992645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199CD-3E1B-4AE6-990F-76F925F5EA9F}" type="slidenum">
              <a:rPr lang="en-US" smtClean="0"/>
              <a:t>2</a:t>
            </a:fld>
            <a:endParaRPr lang="en-US"/>
          </a:p>
        </p:txBody>
      </p:sp>
    </p:spTree>
    <p:extLst>
      <p:ext uri="{BB962C8B-B14F-4D97-AF65-F5344CB8AC3E}">
        <p14:creationId xmlns:p14="http://schemas.microsoft.com/office/powerpoint/2010/main" val="3394098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199CD-3E1B-4AE6-990F-76F925F5EA9F}" type="slidenum">
              <a:rPr lang="en-US" smtClean="0"/>
              <a:t>3</a:t>
            </a:fld>
            <a:endParaRPr lang="en-US"/>
          </a:p>
        </p:txBody>
      </p:sp>
    </p:spTree>
    <p:extLst>
      <p:ext uri="{BB962C8B-B14F-4D97-AF65-F5344CB8AC3E}">
        <p14:creationId xmlns:p14="http://schemas.microsoft.com/office/powerpoint/2010/main" val="2615711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199CD-3E1B-4AE6-990F-76F925F5EA9F}" type="slidenum">
              <a:rPr lang="en-US" smtClean="0"/>
              <a:t>4</a:t>
            </a:fld>
            <a:endParaRPr lang="en-US"/>
          </a:p>
        </p:txBody>
      </p:sp>
    </p:spTree>
    <p:extLst>
      <p:ext uri="{BB962C8B-B14F-4D97-AF65-F5344CB8AC3E}">
        <p14:creationId xmlns:p14="http://schemas.microsoft.com/office/powerpoint/2010/main" val="29180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199CD-3E1B-4AE6-990F-76F925F5EA9F}" type="slidenum">
              <a:rPr lang="en-US" smtClean="0"/>
              <a:t>5</a:t>
            </a:fld>
            <a:endParaRPr lang="en-US"/>
          </a:p>
        </p:txBody>
      </p:sp>
    </p:spTree>
    <p:extLst>
      <p:ext uri="{BB962C8B-B14F-4D97-AF65-F5344CB8AC3E}">
        <p14:creationId xmlns:p14="http://schemas.microsoft.com/office/powerpoint/2010/main" val="2008669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199CD-3E1B-4AE6-990F-76F925F5EA9F}" type="slidenum">
              <a:rPr lang="en-US" smtClean="0"/>
              <a:t>6</a:t>
            </a:fld>
            <a:endParaRPr lang="en-US"/>
          </a:p>
        </p:txBody>
      </p:sp>
    </p:spTree>
    <p:extLst>
      <p:ext uri="{BB962C8B-B14F-4D97-AF65-F5344CB8AC3E}">
        <p14:creationId xmlns:p14="http://schemas.microsoft.com/office/powerpoint/2010/main" val="335477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93199CD-3E1B-4AE6-990F-76F925F5EA9F}" type="slidenum">
              <a:rPr lang="en-US" smtClean="0"/>
              <a:t>8</a:t>
            </a:fld>
            <a:endParaRPr lang="en-US"/>
          </a:p>
        </p:txBody>
      </p:sp>
    </p:spTree>
    <p:extLst>
      <p:ext uri="{BB962C8B-B14F-4D97-AF65-F5344CB8AC3E}">
        <p14:creationId xmlns:p14="http://schemas.microsoft.com/office/powerpoint/2010/main" val="1248172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a:t>
            </a:r>
            <a:r>
              <a:rPr lang="en-US" baseline="0" dirty="0"/>
              <a:t> Administrators</a:t>
            </a:r>
          </a:p>
          <a:p>
            <a:r>
              <a:rPr lang="en-US" baseline="0"/>
              <a:t>Please be prepared to discuss what is considered reasonable force and when it is necessary and appropriate. </a:t>
            </a:r>
          </a:p>
          <a:p>
            <a:endParaRPr lang="en-US"/>
          </a:p>
        </p:txBody>
      </p:sp>
      <p:sp>
        <p:nvSpPr>
          <p:cNvPr id="4" name="Slide Number Placeholder 3"/>
          <p:cNvSpPr>
            <a:spLocks noGrp="1"/>
          </p:cNvSpPr>
          <p:nvPr>
            <p:ph type="sldNum" sz="quarter" idx="10"/>
          </p:nvPr>
        </p:nvSpPr>
        <p:spPr/>
        <p:txBody>
          <a:bodyPr/>
          <a:lstStyle/>
          <a:p>
            <a:fld id="{F93199CD-3E1B-4AE6-990F-76F925F5EA9F}" type="slidenum">
              <a:rPr lang="en-US" smtClean="0"/>
              <a:t>9</a:t>
            </a:fld>
            <a:endParaRPr lang="en-US"/>
          </a:p>
        </p:txBody>
      </p:sp>
    </p:spTree>
    <p:extLst>
      <p:ext uri="{BB962C8B-B14F-4D97-AF65-F5344CB8AC3E}">
        <p14:creationId xmlns:p14="http://schemas.microsoft.com/office/powerpoint/2010/main" val="361267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10</a:t>
            </a:fld>
            <a:endParaRPr lang="en-US"/>
          </a:p>
        </p:txBody>
      </p:sp>
    </p:spTree>
    <p:extLst>
      <p:ext uri="{BB962C8B-B14F-4D97-AF65-F5344CB8AC3E}">
        <p14:creationId xmlns:p14="http://schemas.microsoft.com/office/powerpoint/2010/main" val="2520662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8539" y="2514601"/>
            <a:ext cx="8913077" cy="2262781"/>
          </a:xfrm>
        </p:spPr>
        <p:txBody>
          <a:bodyPr anchor="b">
            <a:normAutofit/>
          </a:bodyPr>
          <a:lstStyle>
            <a:lvl1pPr>
              <a:defRPr sz="5398"/>
            </a:lvl1pPr>
          </a:lstStyle>
          <a:p>
            <a:r>
              <a:rPr lang="en-US"/>
              <a:t>Click to edit Master title style</a:t>
            </a:r>
            <a:endParaRPr lang="en-US" dirty="0"/>
          </a:p>
        </p:txBody>
      </p:sp>
      <p:sp>
        <p:nvSpPr>
          <p:cNvPr id="3" name="Subtitle 2"/>
          <p:cNvSpPr>
            <a:spLocks noGrp="1"/>
          </p:cNvSpPr>
          <p:nvPr>
            <p:ph type="subTitle" idx="1"/>
          </p:nvPr>
        </p:nvSpPr>
        <p:spPr>
          <a:xfrm>
            <a:off x="2588539" y="4777380"/>
            <a:ext cx="8913077" cy="1126283"/>
          </a:xfrm>
        </p:spPr>
        <p:txBody>
          <a:bodyPr anchor="t"/>
          <a:lstStyle>
            <a:lvl1pPr marL="0" indent="0" algn="l">
              <a:buNone/>
              <a:defRPr>
                <a:solidFill>
                  <a:schemeClr val="tx1">
                    <a:lumMod val="65000"/>
                    <a:lumOff val="3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65534F-502A-465D-A036-C36158FDB4DB}"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1"/>
            <a:ext cx="1744198"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674" y="4529541"/>
            <a:ext cx="779564" cy="365125"/>
          </a:xfrm>
        </p:spPr>
        <p:txBody>
          <a:bodyPr/>
          <a:lstStyle/>
          <a:p>
            <a:fld id="{06A462D2-7861-445F-B735-E866BA428EE8}" type="slidenum">
              <a:rPr lang="en-US" smtClean="0"/>
              <a:t>‹#›</a:t>
            </a:fld>
            <a:endParaRPr lang="en-US"/>
          </a:p>
        </p:txBody>
      </p:sp>
    </p:spTree>
    <p:extLst>
      <p:ext uri="{BB962C8B-B14F-4D97-AF65-F5344CB8AC3E}">
        <p14:creationId xmlns:p14="http://schemas.microsoft.com/office/powerpoint/2010/main" val="58140763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8" y="609600"/>
            <a:ext cx="8913077" cy="3117040"/>
          </a:xfrm>
        </p:spPr>
        <p:txBody>
          <a:bodyPr anchor="ctr">
            <a:normAutofit/>
          </a:bodyPr>
          <a:lstStyle>
            <a:lvl1pPr algn="l">
              <a:defRPr sz="4799" b="0" cap="none"/>
            </a:lvl1pPr>
          </a:lstStyle>
          <a:p>
            <a:r>
              <a:rPr lang="en-US"/>
              <a:t>Click to edit Master title style</a:t>
            </a:r>
            <a:endParaRPr lang="en-US" dirty="0"/>
          </a:p>
        </p:txBody>
      </p:sp>
      <p:sp>
        <p:nvSpPr>
          <p:cNvPr id="3" name="Text Placeholder 2"/>
          <p:cNvSpPr>
            <a:spLocks noGrp="1"/>
          </p:cNvSpPr>
          <p:nvPr>
            <p:ph type="body" idx="1"/>
          </p:nvPr>
        </p:nvSpPr>
        <p:spPr>
          <a:xfrm>
            <a:off x="2588538" y="4354046"/>
            <a:ext cx="8913077" cy="1555864"/>
          </a:xfrm>
        </p:spPr>
        <p:txBody>
          <a:bodyPr anchor="ctr">
            <a:normAutofit/>
          </a:bodyPr>
          <a:lstStyle>
            <a:lvl1pPr marL="0" indent="0" algn="l">
              <a:buNone/>
              <a:defRPr sz="17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340408734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207" y="609600"/>
            <a:ext cx="8391740" cy="2895600"/>
          </a:xfrm>
        </p:spPr>
        <p:txBody>
          <a:bodyPr anchor="ctr">
            <a:normAutofit/>
          </a:bodyPr>
          <a:lstStyle>
            <a:lvl1pPr algn="l">
              <a:defRPr sz="4799"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4159" y="3505200"/>
            <a:ext cx="7534591"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3" name="Text Placeholder 2"/>
          <p:cNvSpPr>
            <a:spLocks noGrp="1"/>
          </p:cNvSpPr>
          <p:nvPr>
            <p:ph type="body" idx="1"/>
          </p:nvPr>
        </p:nvSpPr>
        <p:spPr>
          <a:xfrm>
            <a:off x="2588538" y="4354046"/>
            <a:ext cx="8913077" cy="1555864"/>
          </a:xfrm>
        </p:spPr>
        <p:txBody>
          <a:bodyPr anchor="ctr">
            <a:normAutofit/>
          </a:bodyPr>
          <a:lstStyle>
            <a:lvl1pPr marL="0" indent="0" algn="l">
              <a:buNone/>
              <a:defRPr sz="17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fld id="{2A013F82-EE5E-44EE-A61D-E31C6657F26F}" type="slidenum">
              <a:rPr lang="en-US" smtClean="0"/>
              <a:pPr/>
              <a:t>‹#›</a:t>
            </a:fld>
            <a:endParaRPr lang="en-US"/>
          </a:p>
        </p:txBody>
      </p:sp>
      <p:sp>
        <p:nvSpPr>
          <p:cNvPr id="14" name="TextBox 13"/>
          <p:cNvSpPr txBox="1"/>
          <p:nvPr/>
        </p:nvSpPr>
        <p:spPr>
          <a:xfrm>
            <a:off x="2467010" y="648005"/>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
        <p:nvSpPr>
          <p:cNvPr id="15" name="TextBox 14"/>
          <p:cNvSpPr txBox="1"/>
          <p:nvPr/>
        </p:nvSpPr>
        <p:spPr>
          <a:xfrm>
            <a:off x="11111958" y="290530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9909301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8539" y="2438401"/>
            <a:ext cx="8913078" cy="2724845"/>
          </a:xfrm>
        </p:spPr>
        <p:txBody>
          <a:bodyPr anchor="b">
            <a:normAutofit/>
          </a:bodyPr>
          <a:lstStyle>
            <a:lvl1pPr algn="l">
              <a:defRPr sz="4799" b="0"/>
            </a:lvl1pPr>
          </a:lstStyle>
          <a:p>
            <a:r>
              <a:rPr lang="en-US"/>
              <a:t>Click to edit Master title style</a:t>
            </a:r>
            <a:endParaRPr lang="en-US" dirty="0"/>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361698069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207" y="609600"/>
            <a:ext cx="8391740" cy="2895600"/>
          </a:xfrm>
        </p:spPr>
        <p:txBody>
          <a:bodyPr anchor="ctr">
            <a:normAutofit/>
          </a:bodyPr>
          <a:lstStyle>
            <a:lvl1pPr algn="l">
              <a:defRPr sz="4799"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8538" y="4343400"/>
            <a:ext cx="8913078" cy="838200"/>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2A013F82-EE5E-44EE-A61D-E31C6657F26F}" type="slidenum">
              <a:rPr lang="en-US" smtClean="0"/>
              <a:pPr/>
              <a:t>‹#›</a:t>
            </a:fld>
            <a:endParaRPr lang="en-US"/>
          </a:p>
        </p:txBody>
      </p:sp>
      <p:sp>
        <p:nvSpPr>
          <p:cNvPr id="17" name="TextBox 16"/>
          <p:cNvSpPr txBox="1"/>
          <p:nvPr/>
        </p:nvSpPr>
        <p:spPr>
          <a:xfrm>
            <a:off x="2467010" y="648005"/>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
        <p:nvSpPr>
          <p:cNvPr id="18" name="TextBox 17"/>
          <p:cNvSpPr txBox="1"/>
          <p:nvPr/>
        </p:nvSpPr>
        <p:spPr>
          <a:xfrm>
            <a:off x="11111958" y="290530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19537113"/>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8538" y="627407"/>
            <a:ext cx="8913077" cy="2880020"/>
          </a:xfrm>
        </p:spPr>
        <p:txBody>
          <a:bodyPr anchor="ctr">
            <a:normAutofit/>
          </a:bodyPr>
          <a:lstStyle>
            <a:lvl1pPr algn="l">
              <a:defRPr sz="4799" b="0"/>
            </a:lvl1pPr>
          </a:lstStyle>
          <a:p>
            <a:r>
              <a:rPr lang="en-US"/>
              <a:t>Click to edit Master title style</a:t>
            </a:r>
            <a:endParaRPr lang="en-US" dirty="0"/>
          </a:p>
        </p:txBody>
      </p:sp>
      <p:sp>
        <p:nvSpPr>
          <p:cNvPr id="21" name="Text Placeholder 9"/>
          <p:cNvSpPr>
            <a:spLocks noGrp="1"/>
          </p:cNvSpPr>
          <p:nvPr>
            <p:ph type="body" sz="quarter" idx="13"/>
          </p:nvPr>
        </p:nvSpPr>
        <p:spPr>
          <a:xfrm>
            <a:off x="2588538" y="4343400"/>
            <a:ext cx="8913078" cy="838200"/>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360490521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F41C87-7AD9-4845-A077-840E4A0F3F06}"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366751972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2392" y="627406"/>
            <a:ext cx="2207026"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8538" y="627406"/>
            <a:ext cx="6475313"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F41C87-7AD9-4845-A077-840E4A0F3F06}"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285086923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250" y="624110"/>
            <a:ext cx="8909366"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8538" y="2133600"/>
            <a:ext cx="8913078"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F41C87-7AD9-4845-A077-840E4A0F3F06}"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185926556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8538" y="2058750"/>
            <a:ext cx="8913077" cy="1468800"/>
          </a:xfrm>
        </p:spPr>
        <p:txBody>
          <a:bodyPr anchor="b"/>
          <a:lstStyle>
            <a:lvl1pPr algn="l">
              <a:defRPr sz="3999" b="0" cap="none"/>
            </a:lvl1pPr>
          </a:lstStyle>
          <a:p>
            <a:r>
              <a:rPr lang="en-US"/>
              <a:t>Click to edit Master title style</a:t>
            </a:r>
            <a:endParaRPr lang="en-US" dirty="0"/>
          </a:p>
        </p:txBody>
      </p:sp>
      <p:sp>
        <p:nvSpPr>
          <p:cNvPr id="3" name="Text Placeholder 2"/>
          <p:cNvSpPr>
            <a:spLocks noGrp="1"/>
          </p:cNvSpPr>
          <p:nvPr>
            <p:ph type="body" idx="1"/>
          </p:nvPr>
        </p:nvSpPr>
        <p:spPr>
          <a:xfrm>
            <a:off x="2588538" y="3530129"/>
            <a:ext cx="8913077" cy="860400"/>
          </a:xfrm>
        </p:spPr>
        <p:txBody>
          <a:bodyPr anchor="t"/>
          <a:lstStyle>
            <a:lvl1pPr marL="0" indent="0" algn="l">
              <a:buNone/>
              <a:defRPr sz="19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239338483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8538" y="2133600"/>
            <a:ext cx="4312741"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88874" y="2126222"/>
            <a:ext cx="4312741"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F41C87-7AD9-4845-A077-840E4A0F3F06}" type="datetimeFigureOut">
              <a:rPr lang="en-US" smtClean="0"/>
              <a:t>7/7/2020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674" y="787783"/>
            <a:ext cx="779564" cy="365125"/>
          </a:xfrm>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7025015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8608" y="1972703"/>
            <a:ext cx="3991692"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2588538" y="2548966"/>
            <a:ext cx="4341762"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4674" y="1969475"/>
            <a:ext cx="3997960"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5091" y="2545738"/>
            <a:ext cx="433754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F41C87-7AD9-4845-A077-840E4A0F3F06}" type="datetimeFigureOut">
              <a:rPr lang="en-US" smtClean="0"/>
              <a:t>7/7/2020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674" y="787783"/>
            <a:ext cx="779564" cy="365125"/>
          </a:xfrm>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342863638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F41C87-7AD9-4845-A077-840E4A0F3F06}" type="datetimeFigureOut">
              <a:rPr lang="en-US" smtClean="0"/>
              <a:t>7/7/2020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362894324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41C87-7AD9-4845-A077-840E4A0F3F06}" type="datetimeFigureOut">
              <a:rPr lang="en-US" smtClean="0"/>
              <a:t>7/7/2020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49840940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8" y="446088"/>
            <a:ext cx="3504286" cy="976312"/>
          </a:xfrm>
        </p:spPr>
        <p:txBody>
          <a:bodyPr anchor="b"/>
          <a:lstStyle>
            <a:lvl1pPr algn="l">
              <a:defRPr sz="1999" b="0"/>
            </a:lvl1pPr>
          </a:lstStyle>
          <a:p>
            <a:r>
              <a:rPr lang="en-US"/>
              <a:t>Click to edit Master title style</a:t>
            </a:r>
            <a:endParaRPr lang="en-US" dirty="0"/>
          </a:p>
        </p:txBody>
      </p:sp>
      <p:sp>
        <p:nvSpPr>
          <p:cNvPr id="3" name="Content Placeholder 2"/>
          <p:cNvSpPr>
            <a:spLocks noGrp="1"/>
          </p:cNvSpPr>
          <p:nvPr>
            <p:ph idx="1"/>
          </p:nvPr>
        </p:nvSpPr>
        <p:spPr>
          <a:xfrm>
            <a:off x="6321365" y="446089"/>
            <a:ext cx="5180251"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8538" y="1598613"/>
            <a:ext cx="3504286" cy="4262436"/>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t>7/7/2020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215327456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9" y="4800600"/>
            <a:ext cx="8913078" cy="566738"/>
          </a:xfrm>
        </p:spPr>
        <p:txBody>
          <a:bodyPr anchor="b">
            <a:normAutofit/>
          </a:bodyPr>
          <a:lstStyle>
            <a:lvl1pPr algn="l">
              <a:defRPr sz="2399"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8538" y="634965"/>
            <a:ext cx="8913078" cy="3854970"/>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8539" y="5367338"/>
            <a:ext cx="8913078" cy="493712"/>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16609382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0773"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14" y="-786"/>
            <a:ext cx="2356060"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32"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249" y="624110"/>
            <a:ext cx="8909366"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8538" y="2133600"/>
            <a:ext cx="8913078"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58914" y="6130437"/>
            <a:ext cx="1145984"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3F41C87-7AD9-4845-A077-840E4A0F3F06}" type="datetimeFigureOut">
              <a:rPr lang="en-US" smtClean="0"/>
              <a:pPr/>
              <a:t>7/7/2020</a:t>
            </a:fld>
            <a:endParaRPr lang="en-US"/>
          </a:p>
        </p:txBody>
      </p:sp>
      <p:sp>
        <p:nvSpPr>
          <p:cNvPr id="5" name="Footer Placeholder 4"/>
          <p:cNvSpPr>
            <a:spLocks noGrp="1"/>
          </p:cNvSpPr>
          <p:nvPr>
            <p:ph type="ftr" sz="quarter" idx="3"/>
          </p:nvPr>
        </p:nvSpPr>
        <p:spPr>
          <a:xfrm>
            <a:off x="2588538" y="6135809"/>
            <a:ext cx="7618015"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674" y="787783"/>
            <a:ext cx="779564" cy="365125"/>
          </a:xfrm>
          <a:prstGeom prst="rect">
            <a:avLst/>
          </a:prstGeom>
        </p:spPr>
        <p:txBody>
          <a:bodyPr vert="horz" lIns="91440" tIns="45720" rIns="91440" bIns="45720" rtlCol="0" anchor="ctr"/>
          <a:lstStyle>
            <a:lvl1pPr algn="r">
              <a:defRPr sz="1999">
                <a:solidFill>
                  <a:srgbClr val="FEFFFF"/>
                </a:solidFill>
              </a:defRPr>
            </a:lvl1pPr>
          </a:lstStyle>
          <a:p>
            <a:fld id="{2A013F82-EE5E-44EE-A61D-E31C6657F26F}" type="slidenum">
              <a:rPr lang="en-US" smtClean="0"/>
              <a:pPr/>
              <a:t>‹#›</a:t>
            </a:fld>
            <a:endParaRPr lang="en-US"/>
          </a:p>
        </p:txBody>
      </p:sp>
    </p:spTree>
    <p:extLst>
      <p:ext uri="{BB962C8B-B14F-4D97-AF65-F5344CB8AC3E}">
        <p14:creationId xmlns:p14="http://schemas.microsoft.com/office/powerpoint/2010/main" val="1338378087"/>
      </p:ext>
    </p:extLst>
  </p:cSld>
  <p:clrMap bg1="lt1" tx1="dk1" bg2="lt2" tx2="dk2" accent1="accent1" accent2="accent2" accent3="accent3" accent4="accent4" accent5="accent5" accent6="accent6" hlink="hlink" folHlink="folHlink"/>
  <p:sldLayoutIdLst>
    <p:sldLayoutId id="2147484049" r:id="rId1"/>
    <p:sldLayoutId id="2147484050" r:id="rId2"/>
    <p:sldLayoutId id="2147484051" r:id="rId3"/>
    <p:sldLayoutId id="2147484052" r:id="rId4"/>
    <p:sldLayoutId id="2147484053" r:id="rId5"/>
    <p:sldLayoutId id="2147484054" r:id="rId6"/>
    <p:sldLayoutId id="2147484055" r:id="rId7"/>
    <p:sldLayoutId id="2147484056" r:id="rId8"/>
    <p:sldLayoutId id="2147484057" r:id="rId9"/>
    <p:sldLayoutId id="2147484058" r:id="rId10"/>
    <p:sldLayoutId id="2147484059" r:id="rId11"/>
    <p:sldLayoutId id="2147484060" r:id="rId12"/>
    <p:sldLayoutId id="2147484061" r:id="rId13"/>
    <p:sldLayoutId id="2147484062" r:id="rId14"/>
    <p:sldLayoutId id="2147484063" r:id="rId15"/>
    <p:sldLayoutId id="2147484064" r:id="rId16"/>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457063" rtl="0" eaLnBrk="1" latinLnBrk="0" hangingPunct="1">
        <a:spcBef>
          <a:spcPct val="0"/>
        </a:spcBef>
        <a:buNone/>
        <a:defRPr sz="3599"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pasco.k12.fl.us/com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o.boarddocs.com/fl/pasco/Board.nsf/Public"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fldoe.org/teaching/professional-practices/code-of-ethics-principles-of-professio.s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979612" y="1981200"/>
            <a:ext cx="9524998" cy="1371600"/>
          </a:xfrm>
        </p:spPr>
        <p:txBody>
          <a:bodyPr>
            <a:normAutofit fontScale="90000"/>
          </a:bodyPr>
          <a:lstStyle/>
          <a:p>
            <a:pPr algn="ctr"/>
            <a:br>
              <a:rPr lang="en-US" b="1" dirty="0"/>
            </a:br>
            <a:r>
              <a:rPr lang="en-US" sz="4900" b="1" i="1" dirty="0">
                <a:solidFill>
                  <a:srgbClr val="0B4293"/>
                </a:solidFill>
                <a:latin typeface="Arial Rounded MT Bold" panose="020F0704030504030204" pitchFamily="34" charset="0"/>
              </a:rPr>
              <a:t>AVOIDING PROFESSIONAL PITFALLS</a:t>
            </a:r>
          </a:p>
        </p:txBody>
      </p:sp>
      <p:pic>
        <p:nvPicPr>
          <p:cNvPr id="5" name="Picture 4" descr="PCS Logo Emblem-rgb-signature (2)"/>
          <p:cNvPicPr/>
          <p:nvPr/>
        </p:nvPicPr>
        <p:blipFill>
          <a:blip r:embed="rId3">
            <a:extLst>
              <a:ext uri="{28A0092B-C50C-407E-A947-70E740481C1C}">
                <a14:useLocalDpi xmlns:a14="http://schemas.microsoft.com/office/drawing/2010/main" val="0"/>
              </a:ext>
            </a:extLst>
          </a:blip>
          <a:srcRect/>
          <a:stretch>
            <a:fillRect/>
          </a:stretch>
        </p:blipFill>
        <p:spPr bwMode="auto">
          <a:xfrm>
            <a:off x="8913812" y="4191000"/>
            <a:ext cx="2257392" cy="2286000"/>
          </a:xfrm>
          <a:prstGeom prst="rect">
            <a:avLst/>
          </a:prstGeom>
          <a:noFill/>
          <a:ln>
            <a:noFill/>
          </a:ln>
        </p:spPr>
      </p:pic>
    </p:spTree>
    <p:extLst>
      <p:ext uri="{BB962C8B-B14F-4D97-AF65-F5344CB8AC3E}">
        <p14:creationId xmlns:p14="http://schemas.microsoft.com/office/powerpoint/2010/main" val="280892012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624" y="631199"/>
            <a:ext cx="8909366" cy="899890"/>
          </a:xfrm>
        </p:spPr>
        <p:txBody>
          <a:bodyPr>
            <a:normAutofit/>
          </a:bodyPr>
          <a:lstStyle/>
          <a:p>
            <a:pPr algn="ctr"/>
            <a:r>
              <a:rPr lang="en-US" sz="4400" b="1" i="1" dirty="0">
                <a:solidFill>
                  <a:srgbClr val="0B4293"/>
                </a:solidFill>
              </a:rPr>
              <a:t>Protect Your Professional Image</a:t>
            </a:r>
          </a:p>
        </p:txBody>
      </p:sp>
      <p:sp>
        <p:nvSpPr>
          <p:cNvPr id="3" name="Content Placeholder 2"/>
          <p:cNvSpPr>
            <a:spLocks noGrp="1"/>
          </p:cNvSpPr>
          <p:nvPr>
            <p:ph idx="1"/>
          </p:nvPr>
        </p:nvSpPr>
        <p:spPr>
          <a:xfrm>
            <a:off x="1370012" y="1531089"/>
            <a:ext cx="9364978" cy="3999133"/>
          </a:xfrm>
        </p:spPr>
        <p:txBody>
          <a:bodyPr anchor="ctr">
            <a:normAutofit/>
          </a:bodyPr>
          <a:lstStyle/>
          <a:p>
            <a:pPr marL="457063" lvl="1" indent="0" algn="just">
              <a:lnSpc>
                <a:spcPct val="120000"/>
              </a:lnSpc>
              <a:buClr>
                <a:srgbClr val="E48312"/>
              </a:buClr>
              <a:buNone/>
            </a:pPr>
            <a:r>
              <a:rPr lang="en-US" sz="2200" b="1" i="1" dirty="0">
                <a:solidFill>
                  <a:srgbClr val="0B4293"/>
                </a:solidFill>
              </a:rPr>
              <a:t>Although your intentions may not be to harm any student, your interactions may be perceived differently by the student and/or a potential witness such as, other students, staff members, parents, administration, or District personnel</a:t>
            </a:r>
            <a:r>
              <a:rPr lang="en-US" sz="2200" i="1" dirty="0">
                <a:solidFill>
                  <a:srgbClr val="0B4293"/>
                </a:solidFill>
              </a:rPr>
              <a:t>. </a:t>
            </a:r>
          </a:p>
          <a:p>
            <a:pPr marL="457063" lvl="1" indent="0" algn="just">
              <a:lnSpc>
                <a:spcPct val="120000"/>
              </a:lnSpc>
              <a:buClr>
                <a:srgbClr val="E48312"/>
              </a:buClr>
              <a:buNone/>
            </a:pPr>
            <a:endParaRPr lang="en-US" sz="2200" i="1" dirty="0">
              <a:solidFill>
                <a:srgbClr val="0B4293"/>
              </a:solidFill>
            </a:endParaRPr>
          </a:p>
          <a:p>
            <a:pPr marL="0" indent="0">
              <a:buNone/>
            </a:pPr>
            <a:endParaRPr lang="en-US" dirty="0"/>
          </a:p>
        </p:txBody>
      </p:sp>
    </p:spTree>
    <p:extLst>
      <p:ext uri="{BB962C8B-B14F-4D97-AF65-F5344CB8AC3E}">
        <p14:creationId xmlns:p14="http://schemas.microsoft.com/office/powerpoint/2010/main" val="319264102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8909366" cy="762000"/>
          </a:xfrm>
        </p:spPr>
        <p:txBody>
          <a:bodyPr/>
          <a:lstStyle/>
          <a:p>
            <a:pPr algn="ctr"/>
            <a:r>
              <a:rPr lang="en-US" b="1" i="1" dirty="0">
                <a:solidFill>
                  <a:srgbClr val="0B4293"/>
                </a:solidFill>
              </a:rPr>
              <a:t>Be Proactive</a:t>
            </a:r>
          </a:p>
        </p:txBody>
      </p:sp>
      <p:sp>
        <p:nvSpPr>
          <p:cNvPr id="3" name="Content Placeholder 2"/>
          <p:cNvSpPr>
            <a:spLocks noGrp="1"/>
          </p:cNvSpPr>
          <p:nvPr>
            <p:ph idx="1"/>
          </p:nvPr>
        </p:nvSpPr>
        <p:spPr>
          <a:xfrm>
            <a:off x="1451712" y="1371600"/>
            <a:ext cx="8913078" cy="5410200"/>
          </a:xfrm>
        </p:spPr>
        <p:txBody>
          <a:bodyPr>
            <a:normAutofit fontScale="92500" lnSpcReduction="10000"/>
          </a:bodyPr>
          <a:lstStyle/>
          <a:p>
            <a:pPr marL="0" indent="0" algn="just">
              <a:buNone/>
            </a:pPr>
            <a:r>
              <a:rPr lang="en-US" sz="2600" b="1" i="1" dirty="0">
                <a:solidFill>
                  <a:srgbClr val="0B4293"/>
                </a:solidFill>
              </a:rPr>
              <a:t>Communicating any incident accurately will allow administration to take a proactive approach to engage necessary parties in resolving the situation.</a:t>
            </a:r>
          </a:p>
          <a:p>
            <a:pPr marL="548640" lvl="1">
              <a:lnSpc>
                <a:spcPct val="150000"/>
              </a:lnSpc>
            </a:pPr>
            <a:r>
              <a:rPr lang="en-US" sz="1900" i="1" dirty="0">
                <a:solidFill>
                  <a:srgbClr val="0B4293"/>
                </a:solidFill>
              </a:rPr>
              <a:t>It is important to provide specific detailed information regarding any potential concerns. </a:t>
            </a:r>
          </a:p>
          <a:p>
            <a:pPr marL="548640" lvl="1">
              <a:lnSpc>
                <a:spcPct val="150000"/>
              </a:lnSpc>
            </a:pPr>
            <a:r>
              <a:rPr lang="en-US" sz="1900" i="1" dirty="0">
                <a:solidFill>
                  <a:srgbClr val="0B4293"/>
                </a:solidFill>
              </a:rPr>
              <a:t>If a parent were to call regarding any negative interaction with a staff member, the administrator would be prepared to respond.</a:t>
            </a:r>
          </a:p>
          <a:p>
            <a:pPr marL="548640" lvl="1">
              <a:lnSpc>
                <a:spcPct val="150000"/>
              </a:lnSpc>
            </a:pPr>
            <a:r>
              <a:rPr lang="en-US" sz="1900" i="1" dirty="0">
                <a:solidFill>
                  <a:srgbClr val="0B4293"/>
                </a:solidFill>
              </a:rPr>
              <a:t>In the event, interactions with a student were perceived as inappropriate or aggressive, an investigation with the Pasco Sheriff’s Office, Child Protection Services, and/or the Office for Employee Relations could occur. The purpose of the investigation is ensure student safety,  rule out any criminal wrong doing, and/or determine if any professional standards were violated.</a:t>
            </a:r>
          </a:p>
          <a:p>
            <a:pPr marL="457063" lvl="1" indent="0">
              <a:buNone/>
            </a:pPr>
            <a:endParaRPr lang="en-US" sz="1700" dirty="0">
              <a:solidFill>
                <a:srgbClr val="0B4293"/>
              </a:solidFill>
            </a:endParaRPr>
          </a:p>
          <a:p>
            <a:pPr marL="0" indent="0">
              <a:buNone/>
            </a:pPr>
            <a:endParaRPr lang="en-US" dirty="0">
              <a:solidFill>
                <a:srgbClr val="0B4293"/>
              </a:solidFill>
            </a:endParaRPr>
          </a:p>
          <a:p>
            <a:pPr marL="0" indent="0">
              <a:buNone/>
            </a:pPr>
            <a:endParaRPr lang="en-US" dirty="0">
              <a:solidFill>
                <a:srgbClr val="0B4293"/>
              </a:solidFill>
            </a:endParaRPr>
          </a:p>
          <a:p>
            <a:endParaRPr lang="en-US" dirty="0">
              <a:solidFill>
                <a:srgbClr val="0B4293"/>
              </a:solidFill>
            </a:endParaRPr>
          </a:p>
          <a:p>
            <a:endParaRPr lang="en-US" dirty="0"/>
          </a:p>
        </p:txBody>
      </p:sp>
    </p:spTree>
    <p:extLst>
      <p:ext uri="{BB962C8B-B14F-4D97-AF65-F5344CB8AC3E}">
        <p14:creationId xmlns:p14="http://schemas.microsoft.com/office/powerpoint/2010/main" val="283018107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8706" y="609600"/>
            <a:ext cx="6934201" cy="762000"/>
          </a:xfrm>
        </p:spPr>
        <p:txBody>
          <a:bodyPr>
            <a:normAutofit/>
          </a:bodyPr>
          <a:lstStyle/>
          <a:p>
            <a:pPr algn="ctr"/>
            <a:r>
              <a:rPr lang="en-US" sz="4000" b="1" i="1" dirty="0">
                <a:solidFill>
                  <a:srgbClr val="0B4293"/>
                </a:solidFill>
              </a:rPr>
              <a:t>District Computer Use</a:t>
            </a:r>
          </a:p>
        </p:txBody>
      </p:sp>
      <p:sp>
        <p:nvSpPr>
          <p:cNvPr id="3" name="Content Placeholder 2"/>
          <p:cNvSpPr>
            <a:spLocks noGrp="1"/>
          </p:cNvSpPr>
          <p:nvPr>
            <p:ph idx="1"/>
          </p:nvPr>
        </p:nvSpPr>
        <p:spPr>
          <a:xfrm>
            <a:off x="1022306" y="1371600"/>
            <a:ext cx="10287000" cy="5486400"/>
          </a:xfrm>
        </p:spPr>
        <p:txBody>
          <a:bodyPr>
            <a:normAutofit fontScale="25000" lnSpcReduction="20000"/>
          </a:bodyPr>
          <a:lstStyle/>
          <a:p>
            <a:pPr marL="0" indent="0">
              <a:buNone/>
            </a:pPr>
            <a:r>
              <a:rPr lang="en-US" sz="9600" b="1" i="1" dirty="0">
                <a:solidFill>
                  <a:srgbClr val="0B4293"/>
                </a:solidFill>
              </a:rPr>
              <a:t>         </a:t>
            </a:r>
            <a:r>
              <a:rPr lang="en-US" sz="11200" b="1" i="1" dirty="0">
                <a:solidFill>
                  <a:srgbClr val="0B4293"/>
                </a:solidFill>
              </a:rPr>
              <a:t>District computers are for school-related work only</a:t>
            </a:r>
          </a:p>
          <a:p>
            <a:pPr lvl="1" algn="just">
              <a:lnSpc>
                <a:spcPct val="170000"/>
              </a:lnSpc>
            </a:pPr>
            <a:r>
              <a:rPr lang="en-US" sz="7200" i="1" dirty="0">
                <a:solidFill>
                  <a:srgbClr val="0B4293"/>
                </a:solidFill>
              </a:rPr>
              <a:t>Almost any activity on district computers can be recovered even if it has been deleted from the hard drive, this includes every e-mail sent or received through your district e-mail address. </a:t>
            </a:r>
          </a:p>
          <a:p>
            <a:pPr lvl="1" algn="just">
              <a:lnSpc>
                <a:spcPct val="170000"/>
              </a:lnSpc>
            </a:pPr>
            <a:r>
              <a:rPr lang="en-US" sz="7200" i="1" dirty="0">
                <a:solidFill>
                  <a:srgbClr val="0B4293"/>
                </a:solidFill>
              </a:rPr>
              <a:t>School computers can and may be held to public scrutiny.  </a:t>
            </a:r>
          </a:p>
          <a:p>
            <a:pPr lvl="2" algn="just">
              <a:lnSpc>
                <a:spcPct val="170000"/>
              </a:lnSpc>
            </a:pPr>
            <a:r>
              <a:rPr lang="en-US" sz="6400" i="1" dirty="0">
                <a:solidFill>
                  <a:srgbClr val="0B4293"/>
                </a:solidFill>
              </a:rPr>
              <a:t>Employee are prohibited from viewing and/or downloading inappropriate content on district computers.</a:t>
            </a:r>
          </a:p>
          <a:p>
            <a:pPr lvl="2" algn="just">
              <a:lnSpc>
                <a:spcPct val="170000"/>
              </a:lnSpc>
            </a:pPr>
            <a:r>
              <a:rPr lang="en-US" sz="6400" i="1" dirty="0">
                <a:solidFill>
                  <a:srgbClr val="0B4293"/>
                </a:solidFill>
              </a:rPr>
              <a:t>You should not be using your work email for personal, political, or editorial use. </a:t>
            </a:r>
          </a:p>
          <a:p>
            <a:pPr marL="796925" lvl="2" indent="-339725" algn="just">
              <a:lnSpc>
                <a:spcPct val="170000"/>
              </a:lnSpc>
            </a:pPr>
            <a:r>
              <a:rPr lang="en-US" sz="7200" i="1" dirty="0">
                <a:solidFill>
                  <a:srgbClr val="0B4293"/>
                </a:solidFill>
              </a:rPr>
              <a:t>Schoolwide e-mails should be appropriate and should have educational purpose.</a:t>
            </a:r>
          </a:p>
          <a:p>
            <a:pPr marL="1253988" lvl="3" indent="-339725" algn="just">
              <a:lnSpc>
                <a:spcPct val="170000"/>
              </a:lnSpc>
            </a:pPr>
            <a:r>
              <a:rPr lang="en-US" sz="6400" i="1">
                <a:solidFill>
                  <a:srgbClr val="0B4293"/>
                </a:solidFill>
              </a:rPr>
              <a:t>Avoid </a:t>
            </a:r>
            <a:r>
              <a:rPr lang="en-US" sz="6400" i="1" dirty="0">
                <a:solidFill>
                  <a:srgbClr val="0B4293"/>
                </a:solidFill>
              </a:rPr>
              <a:t>sending emails that solicit personal </a:t>
            </a:r>
            <a:r>
              <a:rPr lang="en-US" sz="6400" i="1">
                <a:solidFill>
                  <a:srgbClr val="0B4293"/>
                </a:solidFill>
              </a:rPr>
              <a:t>interests or </a:t>
            </a:r>
            <a:r>
              <a:rPr lang="en-US" sz="6400" i="1" dirty="0">
                <a:solidFill>
                  <a:srgbClr val="0B4293"/>
                </a:solidFill>
              </a:rPr>
              <a:t>discuss off site functions unrelated to work, i.e., sending an open invitation regarding happy hour on the last day of school. </a:t>
            </a:r>
          </a:p>
          <a:p>
            <a:pPr lvl="2" algn="just"/>
            <a:endParaRPr lang="en-US" sz="1600" dirty="0">
              <a:solidFill>
                <a:srgbClr val="0B4293"/>
              </a:solidFill>
            </a:endParaRPr>
          </a:p>
          <a:p>
            <a:pPr lvl="2" algn="just"/>
            <a:endParaRPr lang="en-US" sz="1600" dirty="0">
              <a:solidFill>
                <a:srgbClr val="0B4293"/>
              </a:solidFill>
            </a:endParaRPr>
          </a:p>
          <a:p>
            <a:pPr marL="457200" lvl="2" indent="0" algn="just">
              <a:buNone/>
            </a:pPr>
            <a:r>
              <a:rPr lang="en-US" sz="1600" dirty="0">
                <a:solidFill>
                  <a:srgbClr val="0B4293"/>
                </a:solidFill>
              </a:rPr>
              <a:t> </a:t>
            </a:r>
          </a:p>
          <a:p>
            <a:pPr marL="457063" lvl="3" indent="0" algn="just"/>
            <a:endParaRPr lang="en-US" dirty="0">
              <a:solidFill>
                <a:srgbClr val="0B4293"/>
              </a:solidFill>
            </a:endParaRPr>
          </a:p>
          <a:p>
            <a:pPr marL="914126" lvl="2" indent="0" algn="just">
              <a:buNone/>
            </a:pPr>
            <a:r>
              <a:rPr lang="en-US" sz="1600" dirty="0">
                <a:solidFill>
                  <a:srgbClr val="0B4293"/>
                </a:solidFill>
              </a:rPr>
              <a:t>	</a:t>
            </a:r>
          </a:p>
          <a:p>
            <a:pPr marL="914126" lvl="2" indent="0">
              <a:buNone/>
            </a:pPr>
            <a:endParaRPr lang="en-US" sz="1600" dirty="0"/>
          </a:p>
          <a:p>
            <a:pPr lvl="2"/>
            <a:endParaRPr lang="en-US" sz="1600" dirty="0"/>
          </a:p>
          <a:p>
            <a:pPr marL="914126" lvl="2" indent="0">
              <a:buNone/>
            </a:pPr>
            <a:endParaRPr lang="en-US" dirty="0"/>
          </a:p>
          <a:p>
            <a:pPr marL="0" lvl="4" indent="-280343">
              <a:buNone/>
            </a:pPr>
            <a:endParaRPr lang="en-US" dirty="0"/>
          </a:p>
          <a:p>
            <a:pPr lvl="2"/>
            <a:endParaRPr lang="en-US" dirty="0"/>
          </a:p>
          <a:p>
            <a:pPr lvl="2"/>
            <a:endParaRPr lang="en-US" dirty="0"/>
          </a:p>
          <a:p>
            <a:pPr lvl="2"/>
            <a:endParaRPr lang="en-US" dirty="0">
              <a:solidFill>
                <a:srgbClr val="00B050"/>
              </a:solidFill>
            </a:endParaRPr>
          </a:p>
          <a:p>
            <a:pPr lvl="2"/>
            <a:endParaRPr lang="en-US" dirty="0">
              <a:solidFill>
                <a:srgbClr val="00B050"/>
              </a:solidFill>
            </a:endParaRPr>
          </a:p>
          <a:p>
            <a:pPr lvl="2"/>
            <a:endParaRPr lang="en-US" dirty="0"/>
          </a:p>
          <a:p>
            <a:endParaRPr lang="en-US" sz="1600" dirty="0"/>
          </a:p>
          <a:p>
            <a:endParaRPr lang="en-US" dirty="0"/>
          </a:p>
        </p:txBody>
      </p:sp>
    </p:spTree>
    <p:extLst>
      <p:ext uri="{BB962C8B-B14F-4D97-AF65-F5344CB8AC3E}">
        <p14:creationId xmlns:p14="http://schemas.microsoft.com/office/powerpoint/2010/main" val="97283501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1012" y="381000"/>
            <a:ext cx="8909366" cy="1280890"/>
          </a:xfrm>
        </p:spPr>
        <p:txBody>
          <a:bodyPr/>
          <a:lstStyle/>
          <a:p>
            <a:pPr algn="ctr"/>
            <a:r>
              <a:rPr lang="en-US" b="1" i="1" dirty="0">
                <a:solidFill>
                  <a:srgbClr val="0B4293"/>
                </a:solidFill>
              </a:rPr>
              <a:t>Social Media Guidelines and Expectations</a:t>
            </a:r>
            <a:endParaRPr lang="en-US" i="1" dirty="0">
              <a:solidFill>
                <a:srgbClr val="0B4293"/>
              </a:solidFill>
            </a:endParaRPr>
          </a:p>
        </p:txBody>
      </p:sp>
      <p:sp>
        <p:nvSpPr>
          <p:cNvPr id="3" name="Content Placeholder 2"/>
          <p:cNvSpPr>
            <a:spLocks noGrp="1"/>
          </p:cNvSpPr>
          <p:nvPr>
            <p:ph idx="1"/>
          </p:nvPr>
        </p:nvSpPr>
        <p:spPr>
          <a:xfrm>
            <a:off x="1141412" y="1524000"/>
            <a:ext cx="9982200" cy="5562600"/>
          </a:xfrm>
        </p:spPr>
        <p:txBody>
          <a:bodyPr>
            <a:normAutofit fontScale="92500" lnSpcReduction="10000"/>
          </a:bodyPr>
          <a:lstStyle/>
          <a:p>
            <a:pPr marL="455613" lvl="1" indent="-403225" algn="just">
              <a:buNone/>
            </a:pPr>
            <a:r>
              <a:rPr lang="en-US" sz="2000" b="1" dirty="0">
                <a:solidFill>
                  <a:srgbClr val="0B4293"/>
                </a:solidFill>
              </a:rPr>
              <a:t>	</a:t>
            </a:r>
            <a:r>
              <a:rPr lang="en-US" sz="2000" b="1" i="1" dirty="0">
                <a:solidFill>
                  <a:srgbClr val="0B4293"/>
                </a:solidFill>
              </a:rPr>
              <a:t>Guidelines and Expectations have been developed to foster safe interactions between students and Pasco County School employees</a:t>
            </a:r>
            <a:endParaRPr lang="en-US" sz="2000" i="1" dirty="0">
              <a:solidFill>
                <a:srgbClr val="0B4293"/>
              </a:solidFill>
            </a:endParaRPr>
          </a:p>
          <a:p>
            <a:pPr lvl="1">
              <a:lnSpc>
                <a:spcPct val="150000"/>
              </a:lnSpc>
              <a:spcBef>
                <a:spcPts val="1200"/>
              </a:spcBef>
            </a:pPr>
            <a:r>
              <a:rPr lang="en-US" sz="1800" i="1" dirty="0">
                <a:solidFill>
                  <a:srgbClr val="0B4293"/>
                </a:solidFill>
              </a:rPr>
              <a:t>Employees should not publicly discuss or disparage students on their personal social media page – this includes, but is not limited to, Facebook, Twitter, Snapchat and Instagram.</a:t>
            </a:r>
            <a:endParaRPr lang="en-US" i="1" dirty="0">
              <a:solidFill>
                <a:srgbClr val="0B4293"/>
              </a:solidFill>
            </a:endParaRPr>
          </a:p>
          <a:p>
            <a:pPr lvl="1">
              <a:lnSpc>
                <a:spcPct val="150000"/>
              </a:lnSpc>
              <a:spcBef>
                <a:spcPts val="1200"/>
              </a:spcBef>
            </a:pPr>
            <a:r>
              <a:rPr lang="en-US" sz="1800" i="1" dirty="0">
                <a:solidFill>
                  <a:srgbClr val="0B4293"/>
                </a:solidFill>
              </a:rPr>
              <a:t>Employees should avoid sending private messages to students through personal social media accounts and are discouraged from accepting or initiating invitations to “friend” students.</a:t>
            </a:r>
          </a:p>
          <a:p>
            <a:pPr lvl="1">
              <a:lnSpc>
                <a:spcPct val="150000"/>
              </a:lnSpc>
              <a:spcBef>
                <a:spcPts val="1200"/>
              </a:spcBef>
            </a:pPr>
            <a:r>
              <a:rPr lang="en-US" sz="1800" i="1" dirty="0">
                <a:solidFill>
                  <a:srgbClr val="0B4293"/>
                </a:solidFill>
              </a:rPr>
              <a:t>Posting information that libels a colleague or student may affect your employment.</a:t>
            </a:r>
          </a:p>
          <a:p>
            <a:pPr lvl="1">
              <a:lnSpc>
                <a:spcPct val="150000"/>
              </a:lnSpc>
              <a:spcBef>
                <a:spcPts val="1200"/>
              </a:spcBef>
            </a:pPr>
            <a:r>
              <a:rPr lang="en-US" sz="1800" i="1" dirty="0">
                <a:solidFill>
                  <a:srgbClr val="0B4293"/>
                </a:solidFill>
              </a:rPr>
              <a:t>Use good judgment when posting personal information on social media sites. You can not guarantee who will see what you post.</a:t>
            </a:r>
          </a:p>
          <a:p>
            <a:pPr lvl="2">
              <a:lnSpc>
                <a:spcPct val="150000"/>
              </a:lnSpc>
              <a:spcBef>
                <a:spcPts val="1200"/>
              </a:spcBef>
            </a:pPr>
            <a:r>
              <a:rPr lang="en-US" sz="1600" i="1" dirty="0">
                <a:solidFill>
                  <a:srgbClr val="0B4293"/>
                </a:solidFill>
              </a:rPr>
              <a:t>Examples: Inappropriate photos, status posts, and/or comments posted on another social media site or page that may be considered offensive.</a:t>
            </a:r>
          </a:p>
          <a:p>
            <a:pPr marL="457063" lvl="1" indent="0">
              <a:buNone/>
            </a:pPr>
            <a:endParaRPr lang="en-US" sz="1800" dirty="0">
              <a:solidFill>
                <a:srgbClr val="0B4293"/>
              </a:solidFill>
            </a:endParaRPr>
          </a:p>
          <a:p>
            <a:pPr lvl="1"/>
            <a:endParaRPr lang="en-US" sz="1800" dirty="0">
              <a:solidFill>
                <a:srgbClr val="0B4293"/>
              </a:solidFill>
            </a:endParaRPr>
          </a:p>
          <a:p>
            <a:pPr lvl="1"/>
            <a:endParaRPr lang="en-US" dirty="0"/>
          </a:p>
          <a:p>
            <a:pPr lvl="1"/>
            <a:endParaRPr lang="en-US" dirty="0"/>
          </a:p>
        </p:txBody>
      </p:sp>
    </p:spTree>
    <p:extLst>
      <p:ext uri="{BB962C8B-B14F-4D97-AF65-F5344CB8AC3E}">
        <p14:creationId xmlns:p14="http://schemas.microsoft.com/office/powerpoint/2010/main" val="237231024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8660" y="685800"/>
            <a:ext cx="9558585" cy="1280890"/>
          </a:xfrm>
        </p:spPr>
        <p:txBody>
          <a:bodyPr/>
          <a:lstStyle/>
          <a:p>
            <a:pPr algn="ctr"/>
            <a:r>
              <a:rPr lang="en-US" b="1" i="1" dirty="0">
                <a:solidFill>
                  <a:srgbClr val="0B4293"/>
                </a:solidFill>
              </a:rPr>
              <a:t>Social Media Guidelines and Expectations</a:t>
            </a:r>
            <a:endParaRPr lang="en-US" i="1" dirty="0"/>
          </a:p>
        </p:txBody>
      </p:sp>
      <p:sp>
        <p:nvSpPr>
          <p:cNvPr id="3" name="Content Placeholder 2"/>
          <p:cNvSpPr>
            <a:spLocks noGrp="1"/>
          </p:cNvSpPr>
          <p:nvPr>
            <p:ph idx="1"/>
          </p:nvPr>
        </p:nvSpPr>
        <p:spPr>
          <a:xfrm>
            <a:off x="1370012" y="1447800"/>
            <a:ext cx="10131604" cy="4953000"/>
          </a:xfrm>
        </p:spPr>
        <p:txBody>
          <a:bodyPr>
            <a:normAutofit fontScale="62500" lnSpcReduction="20000"/>
          </a:bodyPr>
          <a:lstStyle/>
          <a:p>
            <a:pPr marL="0" lvl="1" indent="0">
              <a:buNone/>
            </a:pPr>
            <a:r>
              <a:rPr lang="en-US" sz="2600" b="1" i="1" dirty="0">
                <a:solidFill>
                  <a:srgbClr val="0B4293"/>
                </a:solidFill>
              </a:rPr>
              <a:t>Maintaining School-Based Social Media Accounts - Employees who manage officially recognized social media accounts are expected to post important, relevant, and interesting material. Employees should strive to post only information that will be useful to and appreciated by their community/network. Administration should have sign-on information for all such accounts.</a:t>
            </a:r>
          </a:p>
          <a:p>
            <a:pPr marL="0" indent="0">
              <a:buNone/>
            </a:pPr>
            <a:r>
              <a:rPr lang="en-US" sz="3200" b="1" i="1" dirty="0">
                <a:solidFill>
                  <a:srgbClr val="0B4293"/>
                </a:solidFill>
              </a:rPr>
              <a:t>				</a:t>
            </a:r>
            <a:r>
              <a:rPr lang="en-US" sz="2300" b="1" i="1" dirty="0">
                <a:solidFill>
                  <a:srgbClr val="0B4293"/>
                </a:solidFill>
              </a:rPr>
              <a:t>Examples of post-worthy materials include: </a:t>
            </a:r>
          </a:p>
          <a:p>
            <a:pPr lvl="1"/>
            <a:r>
              <a:rPr lang="en-US" sz="2300" i="1" dirty="0">
                <a:solidFill>
                  <a:srgbClr val="0B4293"/>
                </a:solidFill>
              </a:rPr>
              <a:t>Good news/what's happening at your school/site </a:t>
            </a:r>
          </a:p>
          <a:p>
            <a:pPr lvl="1"/>
            <a:r>
              <a:rPr lang="en-US" sz="2300" i="1" dirty="0">
                <a:solidFill>
                  <a:srgbClr val="0B4293"/>
                </a:solidFill>
              </a:rPr>
              <a:t>Picture of the Day/other school-related pictures (Confirm that none of the children featured have submitted an opt-out media form.)</a:t>
            </a:r>
          </a:p>
          <a:p>
            <a:pPr lvl="1"/>
            <a:r>
              <a:rPr lang="en-US" sz="2300" i="1" dirty="0">
                <a:solidFill>
                  <a:srgbClr val="0B4293"/>
                </a:solidFill>
              </a:rPr>
              <a:t>Short/Long form videos/People of Pasco (Confirm that none of the children featured have submitted an opt-out media form.)</a:t>
            </a:r>
          </a:p>
          <a:p>
            <a:pPr lvl="1"/>
            <a:r>
              <a:rPr lang="en-US" sz="2300" i="1" dirty="0">
                <a:solidFill>
                  <a:srgbClr val="0B4293"/>
                </a:solidFill>
              </a:rPr>
              <a:t>Weather emergencies/bus info </a:t>
            </a:r>
          </a:p>
          <a:p>
            <a:pPr lvl="1"/>
            <a:r>
              <a:rPr lang="en-US" sz="2300" i="1" dirty="0">
                <a:solidFill>
                  <a:srgbClr val="0B4293"/>
                </a:solidFill>
              </a:rPr>
              <a:t>Food service emergencies </a:t>
            </a:r>
          </a:p>
          <a:p>
            <a:pPr lvl="1"/>
            <a:r>
              <a:rPr lang="en-US" sz="2300" i="1" dirty="0">
                <a:solidFill>
                  <a:srgbClr val="0B4293"/>
                </a:solidFill>
              </a:rPr>
              <a:t>Other emergencies </a:t>
            </a:r>
          </a:p>
          <a:p>
            <a:pPr lvl="1"/>
            <a:r>
              <a:rPr lang="en-US" sz="2300" i="1" dirty="0">
                <a:solidFill>
                  <a:srgbClr val="0B4293"/>
                </a:solidFill>
              </a:rPr>
              <a:t>Event reminders </a:t>
            </a:r>
          </a:p>
          <a:p>
            <a:pPr lvl="1"/>
            <a:r>
              <a:rPr lang="en-US" sz="2300" i="1" dirty="0">
                <a:solidFill>
                  <a:srgbClr val="0B4293"/>
                </a:solidFill>
              </a:rPr>
              <a:t>Congratulations on big accomplishments </a:t>
            </a:r>
          </a:p>
          <a:p>
            <a:pPr lvl="1"/>
            <a:r>
              <a:rPr lang="en-US" sz="2300" i="1" dirty="0">
                <a:solidFill>
                  <a:srgbClr val="0B4293"/>
                </a:solidFill>
              </a:rPr>
              <a:t>Parent notification call scripts </a:t>
            </a:r>
            <a:endParaRPr lang="en-US" sz="2300" i="1" dirty="0"/>
          </a:p>
          <a:p>
            <a:pPr marL="457063" lvl="1" indent="0">
              <a:buNone/>
            </a:pPr>
            <a:r>
              <a:rPr lang="en-US" sz="2300" b="1" i="1" dirty="0">
                <a:solidFill>
                  <a:srgbClr val="0B4293"/>
                </a:solidFill>
              </a:rPr>
              <a:t>For additional information regarding Pasco County Schools Guidelines for Social Media, please refer to the Communications Department at </a:t>
            </a:r>
            <a:r>
              <a:rPr lang="en-US" sz="2300" b="1" i="1" dirty="0">
                <a:solidFill>
                  <a:srgbClr val="0B4293"/>
                </a:solidFill>
                <a:hlinkClick r:id="rId3"/>
              </a:rPr>
              <a:t>http://www.pasco.k12.fl.us/comm/</a:t>
            </a:r>
            <a:r>
              <a:rPr lang="en-US" sz="2300" b="1" i="1" dirty="0">
                <a:solidFill>
                  <a:srgbClr val="0B4293"/>
                </a:solidFill>
              </a:rPr>
              <a:t> </a:t>
            </a:r>
          </a:p>
        </p:txBody>
      </p:sp>
    </p:spTree>
    <p:extLst>
      <p:ext uri="{BB962C8B-B14F-4D97-AF65-F5344CB8AC3E}">
        <p14:creationId xmlns:p14="http://schemas.microsoft.com/office/powerpoint/2010/main" val="113761182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3" y="609600"/>
            <a:ext cx="9753602" cy="838200"/>
          </a:xfrm>
        </p:spPr>
        <p:txBody>
          <a:bodyPr anchor="t">
            <a:normAutofit fontScale="90000"/>
          </a:bodyPr>
          <a:lstStyle/>
          <a:p>
            <a:pPr algn="ctr"/>
            <a:r>
              <a:rPr lang="en-US" sz="4900" b="1" i="1" dirty="0">
                <a:solidFill>
                  <a:srgbClr val="0B4293"/>
                </a:solidFill>
              </a:rPr>
              <a:t>Financial Transactions</a:t>
            </a:r>
            <a:br>
              <a:rPr lang="en-US" sz="3600" b="1" dirty="0"/>
            </a:br>
            <a:endParaRPr lang="en-US" b="1" dirty="0"/>
          </a:p>
        </p:txBody>
      </p:sp>
      <p:sp>
        <p:nvSpPr>
          <p:cNvPr id="3" name="Content Placeholder 2"/>
          <p:cNvSpPr>
            <a:spLocks noGrp="1"/>
          </p:cNvSpPr>
          <p:nvPr>
            <p:ph idx="1"/>
          </p:nvPr>
        </p:nvSpPr>
        <p:spPr>
          <a:xfrm>
            <a:off x="569913" y="1600200"/>
            <a:ext cx="10439402" cy="4800600"/>
          </a:xfrm>
        </p:spPr>
        <p:txBody>
          <a:bodyPr>
            <a:normAutofit fontScale="92500" lnSpcReduction="20000"/>
          </a:bodyPr>
          <a:lstStyle/>
          <a:p>
            <a:pPr marL="457063" lvl="1" indent="0" algn="just">
              <a:lnSpc>
                <a:spcPct val="120000"/>
              </a:lnSpc>
              <a:buNone/>
            </a:pPr>
            <a:r>
              <a:rPr lang="en-US" sz="2800" b="1" i="1" dirty="0">
                <a:solidFill>
                  <a:srgbClr val="0B4293"/>
                </a:solidFill>
              </a:rPr>
              <a:t>Employees should avoid handling district funds or collecting student monies unless they completely understand and follow the procedures established by the district and the employee’s worksite. </a:t>
            </a:r>
          </a:p>
          <a:p>
            <a:pPr marL="1604963" lvl="2" indent="-690563">
              <a:lnSpc>
                <a:spcPct val="160000"/>
              </a:lnSpc>
              <a:tabLst>
                <a:tab pos="1604963" algn="l"/>
              </a:tabLst>
            </a:pPr>
            <a:r>
              <a:rPr lang="en-US" sz="2200" i="1" dirty="0">
                <a:solidFill>
                  <a:srgbClr val="0B4293"/>
                </a:solidFill>
              </a:rPr>
              <a:t>Theft or misuse of public funds could lead to termination of employment and the forfeiture of the employee’s FRS retirement benefits.</a:t>
            </a:r>
          </a:p>
          <a:p>
            <a:pPr marL="2062026" lvl="3" indent="-690563">
              <a:lnSpc>
                <a:spcPct val="160000"/>
              </a:lnSpc>
              <a:tabLst>
                <a:tab pos="1604963" algn="l"/>
              </a:tabLst>
            </a:pPr>
            <a:r>
              <a:rPr lang="en-US" sz="1900" i="1" dirty="0">
                <a:solidFill>
                  <a:srgbClr val="0B4293"/>
                </a:solidFill>
              </a:rPr>
              <a:t>This includes submitting fraudulent information for ABC support or free    and reduced lunch.</a:t>
            </a:r>
          </a:p>
          <a:p>
            <a:pPr marL="231775" lvl="1" indent="0">
              <a:buNone/>
            </a:pPr>
            <a:endParaRPr lang="en-US" sz="1600" dirty="0"/>
          </a:p>
          <a:p>
            <a:pPr marL="0" indent="0">
              <a:buNone/>
            </a:pPr>
            <a:r>
              <a:rPr lang="en-US" sz="1800" dirty="0"/>
              <a:t> </a:t>
            </a:r>
          </a:p>
        </p:txBody>
      </p:sp>
    </p:spTree>
    <p:extLst>
      <p:ext uri="{BB962C8B-B14F-4D97-AF65-F5344CB8AC3E}">
        <p14:creationId xmlns:p14="http://schemas.microsoft.com/office/powerpoint/2010/main" val="26444412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7212" y="533400"/>
            <a:ext cx="8909366" cy="762000"/>
          </a:xfrm>
        </p:spPr>
        <p:txBody>
          <a:bodyPr>
            <a:normAutofit/>
          </a:bodyPr>
          <a:lstStyle/>
          <a:p>
            <a:pPr algn="ctr"/>
            <a:r>
              <a:rPr lang="en-US" sz="4000" b="1" i="1" dirty="0">
                <a:solidFill>
                  <a:srgbClr val="0B4293"/>
                </a:solidFill>
              </a:rPr>
              <a:t>Conflict of Interest</a:t>
            </a:r>
            <a:endParaRPr lang="en-US" sz="4000" i="1" dirty="0"/>
          </a:p>
        </p:txBody>
      </p:sp>
      <p:sp>
        <p:nvSpPr>
          <p:cNvPr id="3" name="Content Placeholder 2"/>
          <p:cNvSpPr>
            <a:spLocks noGrp="1"/>
          </p:cNvSpPr>
          <p:nvPr>
            <p:ph idx="1"/>
          </p:nvPr>
        </p:nvSpPr>
        <p:spPr>
          <a:xfrm>
            <a:off x="1823500" y="1752600"/>
            <a:ext cx="8913078" cy="3777622"/>
          </a:xfrm>
        </p:spPr>
        <p:txBody>
          <a:bodyPr>
            <a:normAutofit/>
          </a:bodyPr>
          <a:lstStyle/>
          <a:p>
            <a:pPr marL="0" indent="0" algn="just">
              <a:buNone/>
            </a:pPr>
            <a:r>
              <a:rPr lang="en-US" sz="2400" b="1" i="1" dirty="0">
                <a:solidFill>
                  <a:srgbClr val="0B4293"/>
                </a:solidFill>
              </a:rPr>
              <a:t>A conflict of interest is a situation in which your primary responsibility is compromised by competing priorities. </a:t>
            </a:r>
          </a:p>
          <a:p>
            <a:pPr lvl="1">
              <a:lnSpc>
                <a:spcPct val="150000"/>
              </a:lnSpc>
            </a:pPr>
            <a:r>
              <a:rPr lang="en-US" sz="1800" i="1" dirty="0">
                <a:solidFill>
                  <a:srgbClr val="0B4293"/>
                </a:solidFill>
              </a:rPr>
              <a:t>Tutoring students on your roster and charging a fee</a:t>
            </a:r>
          </a:p>
          <a:p>
            <a:pPr lvl="1">
              <a:lnSpc>
                <a:spcPct val="150000"/>
              </a:lnSpc>
            </a:pPr>
            <a:r>
              <a:rPr lang="en-US" sz="1800" i="1" dirty="0">
                <a:solidFill>
                  <a:srgbClr val="0B4293"/>
                </a:solidFill>
              </a:rPr>
              <a:t>Accepting gifts with a monetary value from students/parents </a:t>
            </a:r>
          </a:p>
          <a:p>
            <a:pPr lvl="1">
              <a:lnSpc>
                <a:spcPct val="150000"/>
              </a:lnSpc>
            </a:pPr>
            <a:r>
              <a:rPr lang="en-US" sz="1800" i="1" dirty="0">
                <a:solidFill>
                  <a:srgbClr val="0B4293"/>
                </a:solidFill>
              </a:rPr>
              <a:t>Using District assigned e-mail to promote outside activities, events, services, and/or products that may result in personal profit</a:t>
            </a:r>
          </a:p>
          <a:p>
            <a:pPr marL="457063" lvl="1" indent="0">
              <a:buNone/>
            </a:pPr>
            <a:endParaRPr lang="en-US" dirty="0">
              <a:solidFill>
                <a:srgbClr val="0B4293"/>
              </a:solidFill>
            </a:endParaRPr>
          </a:p>
        </p:txBody>
      </p:sp>
    </p:spTree>
    <p:extLst>
      <p:ext uri="{BB962C8B-B14F-4D97-AF65-F5344CB8AC3E}">
        <p14:creationId xmlns:p14="http://schemas.microsoft.com/office/powerpoint/2010/main" val="220745023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7049" y="609600"/>
            <a:ext cx="9369604" cy="747490"/>
          </a:xfrm>
        </p:spPr>
        <p:txBody>
          <a:bodyPr>
            <a:normAutofit fontScale="90000"/>
          </a:bodyPr>
          <a:lstStyle/>
          <a:p>
            <a:pPr algn="ctr"/>
            <a:r>
              <a:rPr lang="en-US" sz="4400" b="1" i="1" dirty="0">
                <a:solidFill>
                  <a:srgbClr val="0B4293"/>
                </a:solidFill>
              </a:rPr>
              <a:t>Attendance</a:t>
            </a:r>
            <a:br>
              <a:rPr lang="en-US" sz="3600" b="1" i="1" dirty="0"/>
            </a:br>
            <a:endParaRPr lang="en-US" dirty="0"/>
          </a:p>
        </p:txBody>
      </p:sp>
      <p:sp>
        <p:nvSpPr>
          <p:cNvPr id="3" name="Content Placeholder 2"/>
          <p:cNvSpPr>
            <a:spLocks noGrp="1"/>
          </p:cNvSpPr>
          <p:nvPr>
            <p:ph idx="1"/>
          </p:nvPr>
        </p:nvSpPr>
        <p:spPr>
          <a:xfrm>
            <a:off x="1141412" y="1357090"/>
            <a:ext cx="10360878" cy="5348510"/>
          </a:xfrm>
        </p:spPr>
        <p:txBody>
          <a:bodyPr>
            <a:normAutofit fontScale="92500" lnSpcReduction="10000"/>
          </a:bodyPr>
          <a:lstStyle/>
          <a:p>
            <a:pPr marL="0" lvl="1" indent="0" algn="just">
              <a:buNone/>
            </a:pPr>
            <a:r>
              <a:rPr lang="en-US" sz="2000" b="1" i="1" dirty="0">
                <a:solidFill>
                  <a:srgbClr val="0B4293"/>
                </a:solidFill>
              </a:rPr>
              <a:t>Regular attendance is an essential function of every Pasco County Schools position. Satisfactory performance is characterized by being at work a sufficient number of days to accomplish the essential tasks of the position without having to distribute to other employees or to delay those essential tasks</a:t>
            </a:r>
            <a:r>
              <a:rPr lang="en-US" i="1" dirty="0">
                <a:solidFill>
                  <a:srgbClr val="0B4293"/>
                </a:solidFill>
              </a:rPr>
              <a:t>.	</a:t>
            </a:r>
          </a:p>
          <a:p>
            <a:pPr lvl="1">
              <a:lnSpc>
                <a:spcPct val="150000"/>
              </a:lnSpc>
            </a:pPr>
            <a:r>
              <a:rPr lang="en-US" sz="2000" i="1" dirty="0">
                <a:solidFill>
                  <a:srgbClr val="0B4293"/>
                </a:solidFill>
              </a:rPr>
              <a:t>Satisfactory performance is generally characterized by not exceeding the combined number or sick or vacation days which are earned by an employee annually with the exception of approved FMLA or other district leaves</a:t>
            </a:r>
            <a:r>
              <a:rPr lang="en-US" i="1" dirty="0">
                <a:solidFill>
                  <a:srgbClr val="0B4293"/>
                </a:solidFill>
              </a:rPr>
              <a:t>. </a:t>
            </a:r>
          </a:p>
          <a:p>
            <a:pPr lvl="2">
              <a:lnSpc>
                <a:spcPct val="150000"/>
              </a:lnSpc>
            </a:pPr>
            <a:r>
              <a:rPr lang="en-US" sz="1700" i="1" dirty="0">
                <a:solidFill>
                  <a:srgbClr val="0B4293"/>
                </a:solidFill>
              </a:rPr>
              <a:t>Sick time and personal time are not separate accruals.  Personal time is a portion of an employees’ accrued sick time.  </a:t>
            </a:r>
          </a:p>
          <a:p>
            <a:pPr lvl="2">
              <a:lnSpc>
                <a:spcPct val="150000"/>
              </a:lnSpc>
            </a:pPr>
            <a:r>
              <a:rPr lang="en-US" sz="1700" i="1" dirty="0">
                <a:solidFill>
                  <a:srgbClr val="0B4293"/>
                </a:solidFill>
              </a:rPr>
              <a:t>Employees are expected to work their contracted hours each day (with the exception of sick, personal, vacation) and must sign in and out of the time sheet daily with the correct hours of time worked.  Inaccurately documenting time worked is considered fraud and may result in discipline.   </a:t>
            </a:r>
          </a:p>
          <a:p>
            <a:pPr lvl="2">
              <a:lnSpc>
                <a:spcPct val="150000"/>
              </a:lnSpc>
            </a:pPr>
            <a:r>
              <a:rPr lang="en-US" sz="1700" i="1" dirty="0">
                <a:solidFill>
                  <a:srgbClr val="0B4293"/>
                </a:solidFill>
              </a:rPr>
              <a:t>Vacation must be approved by your administrator.</a:t>
            </a:r>
          </a:p>
          <a:p>
            <a:pPr lvl="2"/>
            <a:endParaRPr lang="en-US" dirty="0">
              <a:solidFill>
                <a:srgbClr val="0B4293"/>
              </a:solidFill>
            </a:endParaRPr>
          </a:p>
          <a:p>
            <a:pPr marL="457063" lvl="1" indent="0">
              <a:lnSpc>
                <a:spcPct val="150000"/>
              </a:lnSpc>
              <a:buNone/>
            </a:pPr>
            <a:endParaRPr lang="en-US" dirty="0">
              <a:solidFill>
                <a:srgbClr val="0B4293"/>
              </a:solidFill>
            </a:endParaRPr>
          </a:p>
          <a:p>
            <a:pPr marL="0" indent="0">
              <a:buNone/>
            </a:pPr>
            <a:endParaRPr lang="en-US" dirty="0"/>
          </a:p>
        </p:txBody>
      </p:sp>
    </p:spTree>
    <p:extLst>
      <p:ext uri="{BB962C8B-B14F-4D97-AF65-F5344CB8AC3E}">
        <p14:creationId xmlns:p14="http://schemas.microsoft.com/office/powerpoint/2010/main" val="356498190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9187" y="685800"/>
            <a:ext cx="8909366" cy="747490"/>
          </a:xfrm>
        </p:spPr>
        <p:txBody>
          <a:bodyPr>
            <a:noAutofit/>
          </a:bodyPr>
          <a:lstStyle/>
          <a:p>
            <a:pPr algn="ctr"/>
            <a:r>
              <a:rPr lang="en-US" sz="4400" b="1" i="1" dirty="0">
                <a:solidFill>
                  <a:srgbClr val="0B4293"/>
                </a:solidFill>
              </a:rPr>
              <a:t>Respect and Civility</a:t>
            </a:r>
          </a:p>
        </p:txBody>
      </p:sp>
      <p:sp>
        <p:nvSpPr>
          <p:cNvPr id="3" name="Content Placeholder 2"/>
          <p:cNvSpPr>
            <a:spLocks noGrp="1"/>
          </p:cNvSpPr>
          <p:nvPr>
            <p:ph idx="1"/>
          </p:nvPr>
        </p:nvSpPr>
        <p:spPr>
          <a:xfrm>
            <a:off x="1522412" y="1752600"/>
            <a:ext cx="9982916" cy="5105400"/>
          </a:xfrm>
        </p:spPr>
        <p:txBody>
          <a:bodyPr>
            <a:normAutofit fontScale="25000" lnSpcReduction="20000"/>
          </a:bodyPr>
          <a:lstStyle/>
          <a:p>
            <a:pPr marL="0" indent="0" algn="just">
              <a:buNone/>
            </a:pPr>
            <a:r>
              <a:rPr lang="en-US" sz="8000" b="1" i="1" dirty="0">
                <a:solidFill>
                  <a:srgbClr val="0B4293"/>
                </a:solidFill>
              </a:rPr>
              <a:t>Pasco County Schools Respect and Civility policy promotes mutual respect, civility, and orderly conduct among all employees, students, parents, and the general public. It is intended to maintain, to the extent that is possible and reasonable, a safe, harassment-free workplace for students, families, and staff, that is free of disruptive, demeaning, intimidating, threatening, or aggressive behavior.</a:t>
            </a:r>
          </a:p>
          <a:p>
            <a:pPr lvl="1">
              <a:lnSpc>
                <a:spcPct val="170000"/>
              </a:lnSpc>
            </a:pPr>
            <a:r>
              <a:rPr lang="en-US" sz="7200" i="1" dirty="0">
                <a:solidFill>
                  <a:srgbClr val="0B4293"/>
                </a:solidFill>
              </a:rPr>
              <a:t>All employees are expected to treat students, parents, fellow staff members, and members of the public with respect and will expect the same in return.</a:t>
            </a:r>
          </a:p>
          <a:p>
            <a:pPr lvl="1">
              <a:lnSpc>
                <a:spcPct val="170000"/>
              </a:lnSpc>
            </a:pPr>
            <a:r>
              <a:rPr lang="en-US" sz="7200" i="1" dirty="0">
                <a:solidFill>
                  <a:srgbClr val="0B4293"/>
                </a:solidFill>
              </a:rPr>
              <a:t>Staff will not use obscenities or speak in a demanding, loud, insulting, or threatening manner.</a:t>
            </a:r>
          </a:p>
          <a:p>
            <a:pPr lvl="1">
              <a:lnSpc>
                <a:spcPct val="170000"/>
              </a:lnSpc>
            </a:pPr>
            <a:r>
              <a:rPr lang="en-US" sz="7200" i="1" dirty="0">
                <a:solidFill>
                  <a:srgbClr val="0B4293"/>
                </a:solidFill>
              </a:rPr>
              <a:t>Volatile, hostile, or aggressive actions and words will not be tolerated, and individuals who engage in this behavior may face disciplinary action.</a:t>
            </a:r>
          </a:p>
          <a:p>
            <a:pPr marL="457063" lvl="1" indent="0">
              <a:buNone/>
            </a:pPr>
            <a:endParaRPr lang="en-US" dirty="0"/>
          </a:p>
          <a:p>
            <a:pPr marL="457063" lvl="1"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103530743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1012" y="2133600"/>
            <a:ext cx="8686800" cy="1981200"/>
          </a:xfrm>
        </p:spPr>
        <p:txBody>
          <a:bodyPr>
            <a:normAutofit/>
          </a:bodyPr>
          <a:lstStyle/>
          <a:p>
            <a:pPr marL="0" indent="0" algn="just">
              <a:buNone/>
            </a:pPr>
            <a:r>
              <a:rPr lang="en-US" sz="2800" b="1" i="1" dirty="0">
                <a:solidFill>
                  <a:srgbClr val="0B4293"/>
                </a:solidFill>
              </a:rPr>
              <a:t>Additional information regarding professional expectations can be found in your school-based employee handbook or by contacting your administrator. </a:t>
            </a:r>
          </a:p>
        </p:txBody>
      </p:sp>
    </p:spTree>
    <p:extLst>
      <p:ext uri="{BB962C8B-B14F-4D97-AF65-F5344CB8AC3E}">
        <p14:creationId xmlns:p14="http://schemas.microsoft.com/office/powerpoint/2010/main" val="363172820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03412" y="-76200"/>
            <a:ext cx="9372600" cy="5755422"/>
          </a:xfrm>
          <a:prstGeom prst="rect">
            <a:avLst/>
          </a:prstGeom>
          <a:noFill/>
        </p:spPr>
        <p:txBody>
          <a:bodyPr wrap="square" rtlCol="0">
            <a:spAutoFit/>
          </a:bodyPr>
          <a:lstStyle/>
          <a:p>
            <a:pPr algn="just"/>
            <a:endParaRPr lang="en-US" sz="2400" dirty="0">
              <a:solidFill>
                <a:srgbClr val="0B4293"/>
              </a:solidFill>
            </a:endParaRPr>
          </a:p>
          <a:p>
            <a:pPr algn="just"/>
            <a:endParaRPr lang="en-US" sz="2800" dirty="0">
              <a:solidFill>
                <a:srgbClr val="0B4293"/>
              </a:solidFill>
              <a:latin typeface="Arial Rounded MT Bold" panose="020F0704030504030204" pitchFamily="34" charset="0"/>
            </a:endParaRPr>
          </a:p>
          <a:p>
            <a:pPr algn="just"/>
            <a:r>
              <a:rPr lang="en-US" sz="2800" b="1" i="1" dirty="0">
                <a:solidFill>
                  <a:srgbClr val="0B4293"/>
                </a:solidFill>
              </a:rPr>
              <a:t>The purpose of this presentation is to provide an  overview of the professional expectations that align with Pasco County Schools (PCS) Board Policy. The information presented is meant to raise the level of awareness about responsible, professional behavior  on and off the job for all PCS employees. All PCS employees, regardless of job title, are bound to comply with Board Policy as a condition of continued employment. </a:t>
            </a:r>
          </a:p>
          <a:p>
            <a:pPr algn="just"/>
            <a:endParaRPr lang="en-US" sz="3200" dirty="0"/>
          </a:p>
          <a:p>
            <a:pPr algn="just"/>
            <a:endParaRPr lang="en-US" sz="3200" dirty="0"/>
          </a:p>
        </p:txBody>
      </p:sp>
    </p:spTree>
    <p:extLst>
      <p:ext uri="{BB962C8B-B14F-4D97-AF65-F5344CB8AC3E}">
        <p14:creationId xmlns:p14="http://schemas.microsoft.com/office/powerpoint/2010/main" val="297387079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5812" y="670184"/>
            <a:ext cx="8909366" cy="777616"/>
          </a:xfrm>
        </p:spPr>
        <p:txBody>
          <a:bodyPr/>
          <a:lstStyle/>
          <a:p>
            <a:pPr algn="ctr"/>
            <a:r>
              <a:rPr lang="en-US" b="1" i="1" dirty="0">
                <a:solidFill>
                  <a:srgbClr val="0B4293"/>
                </a:solidFill>
              </a:rPr>
              <a:t> </a:t>
            </a:r>
            <a:r>
              <a:rPr lang="en-US" sz="4000" b="1" i="1" dirty="0">
                <a:solidFill>
                  <a:srgbClr val="0B4293"/>
                </a:solidFill>
              </a:rPr>
              <a:t>How To Avoid Professional Pitfalls</a:t>
            </a:r>
          </a:p>
        </p:txBody>
      </p:sp>
      <p:sp>
        <p:nvSpPr>
          <p:cNvPr id="3" name="Content Placeholder 2"/>
          <p:cNvSpPr>
            <a:spLocks noGrp="1"/>
          </p:cNvSpPr>
          <p:nvPr>
            <p:ph idx="1"/>
          </p:nvPr>
        </p:nvSpPr>
        <p:spPr>
          <a:xfrm>
            <a:off x="2208212" y="1676400"/>
            <a:ext cx="8913078" cy="4495800"/>
          </a:xfrm>
        </p:spPr>
        <p:txBody>
          <a:bodyPr>
            <a:normAutofit/>
          </a:bodyPr>
          <a:lstStyle/>
          <a:p>
            <a:pPr marL="0" indent="0" algn="just">
              <a:spcBef>
                <a:spcPts val="1800"/>
              </a:spcBef>
              <a:buNone/>
            </a:pPr>
            <a:r>
              <a:rPr lang="en-US" sz="1800" b="1" i="1" dirty="0">
                <a:solidFill>
                  <a:srgbClr val="0B4293"/>
                </a:solidFill>
              </a:rPr>
              <a:t>Each year, School Board employees find themselves in situations that can result in discipline.  </a:t>
            </a:r>
            <a:r>
              <a:rPr lang="en-US" sz="1800" b="1" i="1" u="sng" dirty="0">
                <a:solidFill>
                  <a:srgbClr val="0B4293"/>
                </a:solidFill>
              </a:rPr>
              <a:t>These situations are easily avoided and often preventable</a:t>
            </a:r>
            <a:r>
              <a:rPr lang="en-US" sz="1800" b="1" i="1" dirty="0">
                <a:solidFill>
                  <a:srgbClr val="0B4293"/>
                </a:solidFill>
              </a:rPr>
              <a:t>. </a:t>
            </a:r>
          </a:p>
          <a:p>
            <a:pPr>
              <a:spcBef>
                <a:spcPts val="1800"/>
              </a:spcBef>
            </a:pPr>
            <a:r>
              <a:rPr lang="en-US" sz="1800" b="1" i="1" dirty="0">
                <a:solidFill>
                  <a:srgbClr val="0B4293"/>
                </a:solidFill>
              </a:rPr>
              <a:t>In addition to school board policies, The School Board of Pasco County expects </a:t>
            </a:r>
            <a:r>
              <a:rPr lang="en-US" sz="1800" b="1" i="1" u="sng" dirty="0">
                <a:solidFill>
                  <a:srgbClr val="0B4293"/>
                </a:solidFill>
              </a:rPr>
              <a:t>ALL</a:t>
            </a:r>
            <a:r>
              <a:rPr lang="en-US" sz="1800" b="1" i="1" dirty="0">
                <a:solidFill>
                  <a:srgbClr val="0B4293"/>
                </a:solidFill>
              </a:rPr>
              <a:t> school personnel to adhere to the Code of  Ethics and the Principles of Professional Conduct of the Education Profession </a:t>
            </a:r>
            <a:r>
              <a:rPr lang="en-US" sz="1400" b="1" i="1" dirty="0">
                <a:solidFill>
                  <a:srgbClr val="0B4293"/>
                </a:solidFill>
              </a:rPr>
              <a:t>(District School Board of Pasco County Policy 4210 &amp; 3210).  </a:t>
            </a:r>
          </a:p>
          <a:p>
            <a:pPr lvl="1">
              <a:spcBef>
                <a:spcPts val="1800"/>
              </a:spcBef>
              <a:buClr>
                <a:srgbClr val="E48312"/>
              </a:buClr>
            </a:pPr>
            <a:r>
              <a:rPr lang="en-US" sz="1800" b="1" i="1" dirty="0">
                <a:solidFill>
                  <a:srgbClr val="0B4293"/>
                </a:solidFill>
              </a:rPr>
              <a:t>All School Board of Pasco County Bylaws and Policies can be found on the District’s website at </a:t>
            </a:r>
            <a:r>
              <a:rPr lang="en-US" sz="1800" b="1" i="1" dirty="0">
                <a:solidFill>
                  <a:srgbClr val="0B4293"/>
                </a:solidFill>
                <a:hlinkClick r:id="rId3"/>
              </a:rPr>
              <a:t>https://go.boarddocs.com/fl/pasco/Board.nsf/Public</a:t>
            </a:r>
            <a:r>
              <a:rPr lang="en-US" sz="1800" b="1" i="1" dirty="0">
                <a:solidFill>
                  <a:srgbClr val="0B4293"/>
                </a:solidFill>
              </a:rPr>
              <a:t> </a:t>
            </a:r>
          </a:p>
          <a:p>
            <a:pPr lvl="1">
              <a:spcBef>
                <a:spcPts val="1800"/>
              </a:spcBef>
            </a:pPr>
            <a:r>
              <a:rPr lang="en-US" sz="1800" b="1" i="1" dirty="0">
                <a:solidFill>
                  <a:srgbClr val="0B4293"/>
                </a:solidFill>
              </a:rPr>
              <a:t>The Code of Ethics and the Principles of Professional Conduct of the Education Profession can be located on the Florida Department of Education website.  </a:t>
            </a:r>
            <a:r>
              <a:rPr lang="en-US" sz="1800" b="1" i="1" dirty="0">
                <a:solidFill>
                  <a:srgbClr val="0B4293"/>
                </a:solidFill>
                <a:hlinkClick r:id="rId4"/>
              </a:rPr>
              <a:t>http://www.fldoe.org/teaching/professional-practices/code-of-ethics-principles-of-professio.stml</a:t>
            </a:r>
            <a:endParaRPr lang="en-US" sz="1800" b="1" i="1" dirty="0">
              <a:solidFill>
                <a:srgbClr val="0B4293"/>
              </a:solidFill>
            </a:endParaRPr>
          </a:p>
          <a:p>
            <a:pPr marL="0" lvl="1" indent="0">
              <a:buNone/>
            </a:pPr>
            <a:endParaRPr lang="en-US" dirty="0">
              <a:latin typeface="Arial Rounded MT Bold" panose="020F0704030504030204" pitchFamily="34" charset="0"/>
            </a:endParaRPr>
          </a:p>
          <a:p>
            <a:pPr marL="231775" lvl="1" indent="-173038">
              <a:buNone/>
            </a:pPr>
            <a:endParaRPr lang="en-US" dirty="0"/>
          </a:p>
        </p:txBody>
      </p:sp>
    </p:spTree>
    <p:extLst>
      <p:ext uri="{BB962C8B-B14F-4D97-AF65-F5344CB8AC3E}">
        <p14:creationId xmlns:p14="http://schemas.microsoft.com/office/powerpoint/2010/main" val="124956540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3412" y="609600"/>
            <a:ext cx="8909366" cy="823690"/>
          </a:xfrm>
        </p:spPr>
        <p:txBody>
          <a:bodyPr>
            <a:noAutofit/>
          </a:bodyPr>
          <a:lstStyle/>
          <a:p>
            <a:pPr algn="ctr"/>
            <a:r>
              <a:rPr lang="en-US" sz="5400" b="1" i="1" dirty="0">
                <a:solidFill>
                  <a:srgbClr val="0B4293"/>
                </a:solidFill>
              </a:rPr>
              <a:t>Key Areas of Concern</a:t>
            </a:r>
          </a:p>
        </p:txBody>
      </p:sp>
      <p:sp>
        <p:nvSpPr>
          <p:cNvPr id="3" name="Content Placeholder 2"/>
          <p:cNvSpPr>
            <a:spLocks noGrp="1"/>
          </p:cNvSpPr>
          <p:nvPr>
            <p:ph idx="1"/>
          </p:nvPr>
        </p:nvSpPr>
        <p:spPr>
          <a:xfrm>
            <a:off x="3046412" y="1433290"/>
            <a:ext cx="7162800" cy="5043710"/>
          </a:xfrm>
        </p:spPr>
        <p:txBody>
          <a:bodyPr>
            <a:normAutofit fontScale="85000" lnSpcReduction="20000"/>
          </a:bodyPr>
          <a:lstStyle/>
          <a:p>
            <a:pPr lvl="1"/>
            <a:endParaRPr lang="en-US" dirty="0">
              <a:solidFill>
                <a:srgbClr val="0B4293"/>
              </a:solidFill>
            </a:endParaRPr>
          </a:p>
          <a:p>
            <a:pPr lvl="1"/>
            <a:r>
              <a:rPr lang="en-US" sz="2800" b="1" i="1" dirty="0">
                <a:solidFill>
                  <a:srgbClr val="0B4293"/>
                </a:solidFill>
              </a:rPr>
              <a:t>Interactions with Students</a:t>
            </a:r>
          </a:p>
          <a:p>
            <a:pPr lvl="1"/>
            <a:r>
              <a:rPr lang="en-US" sz="2800" b="1" i="1" dirty="0">
                <a:solidFill>
                  <a:srgbClr val="0B4293"/>
                </a:solidFill>
              </a:rPr>
              <a:t>Maintaining a Safe Educational Environment</a:t>
            </a:r>
          </a:p>
          <a:p>
            <a:pPr lvl="1"/>
            <a:r>
              <a:rPr lang="en-US" sz="2800" b="1" i="1" dirty="0">
                <a:solidFill>
                  <a:srgbClr val="0B4293"/>
                </a:solidFill>
              </a:rPr>
              <a:t>Misuse of District Computers and/or District E-mail</a:t>
            </a:r>
          </a:p>
          <a:p>
            <a:pPr lvl="1"/>
            <a:r>
              <a:rPr lang="en-US" sz="2800" b="1" i="1" dirty="0">
                <a:solidFill>
                  <a:srgbClr val="0B4293"/>
                </a:solidFill>
              </a:rPr>
              <a:t>Social Media Guidelines</a:t>
            </a:r>
          </a:p>
          <a:p>
            <a:pPr lvl="1"/>
            <a:r>
              <a:rPr lang="en-US" sz="2800" b="1" i="1" dirty="0">
                <a:solidFill>
                  <a:srgbClr val="0B4293"/>
                </a:solidFill>
              </a:rPr>
              <a:t>Financial Transactions</a:t>
            </a:r>
          </a:p>
          <a:p>
            <a:pPr lvl="1"/>
            <a:r>
              <a:rPr lang="en-US" sz="2800" b="1" i="1" dirty="0">
                <a:solidFill>
                  <a:srgbClr val="0B4293"/>
                </a:solidFill>
              </a:rPr>
              <a:t>Conflict of Interest</a:t>
            </a:r>
          </a:p>
          <a:p>
            <a:pPr lvl="1"/>
            <a:r>
              <a:rPr lang="en-US" sz="2800" b="1" i="1" dirty="0">
                <a:solidFill>
                  <a:srgbClr val="0B4293"/>
                </a:solidFill>
              </a:rPr>
              <a:t>Attendance</a:t>
            </a:r>
          </a:p>
          <a:p>
            <a:pPr lvl="1"/>
            <a:r>
              <a:rPr lang="en-US" sz="2800" b="1" i="1" dirty="0">
                <a:solidFill>
                  <a:srgbClr val="0B4293"/>
                </a:solidFill>
              </a:rPr>
              <a:t>Incivility</a:t>
            </a:r>
          </a:p>
          <a:p>
            <a:pPr marL="457063" lvl="1" indent="0">
              <a:buNone/>
            </a:pPr>
            <a:r>
              <a:rPr lang="en-US" sz="2800" b="1" i="1" dirty="0">
                <a:solidFill>
                  <a:srgbClr val="0B4293"/>
                </a:solidFill>
              </a:rPr>
              <a:t>	</a:t>
            </a:r>
          </a:p>
          <a:p>
            <a:pPr lvl="1"/>
            <a:endParaRPr lang="en-US" dirty="0"/>
          </a:p>
        </p:txBody>
      </p:sp>
    </p:spTree>
    <p:extLst>
      <p:ext uri="{BB962C8B-B14F-4D97-AF65-F5344CB8AC3E}">
        <p14:creationId xmlns:p14="http://schemas.microsoft.com/office/powerpoint/2010/main" val="31007110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9939" y="545805"/>
            <a:ext cx="7045146" cy="762000"/>
          </a:xfrm>
        </p:spPr>
        <p:txBody>
          <a:bodyPr>
            <a:normAutofit/>
          </a:bodyPr>
          <a:lstStyle/>
          <a:p>
            <a:pPr algn="ctr"/>
            <a:r>
              <a:rPr lang="en-US" sz="4000" b="1" i="1" dirty="0">
                <a:solidFill>
                  <a:srgbClr val="0B4293"/>
                </a:solidFill>
              </a:rPr>
              <a:t>Student Interaction</a:t>
            </a:r>
          </a:p>
        </p:txBody>
      </p:sp>
      <p:sp>
        <p:nvSpPr>
          <p:cNvPr id="3" name="Content Placeholder 2"/>
          <p:cNvSpPr>
            <a:spLocks noGrp="1"/>
          </p:cNvSpPr>
          <p:nvPr>
            <p:ph idx="1"/>
          </p:nvPr>
        </p:nvSpPr>
        <p:spPr>
          <a:xfrm>
            <a:off x="1598612" y="1307805"/>
            <a:ext cx="9067800" cy="5410200"/>
          </a:xfrm>
        </p:spPr>
        <p:txBody>
          <a:bodyPr>
            <a:normAutofit/>
          </a:bodyPr>
          <a:lstStyle/>
          <a:p>
            <a:pPr marL="0" indent="0">
              <a:lnSpc>
                <a:spcPct val="110000"/>
              </a:lnSpc>
              <a:buNone/>
            </a:pPr>
            <a:r>
              <a:rPr lang="en-US" sz="2400" b="1" i="1" dirty="0">
                <a:solidFill>
                  <a:srgbClr val="0B4293"/>
                </a:solidFill>
                <a:latin typeface="+mj-lt"/>
              </a:rPr>
              <a:t>One on One Situations </a:t>
            </a:r>
            <a:r>
              <a:rPr lang="en-US" sz="2400" i="1" dirty="0">
                <a:solidFill>
                  <a:srgbClr val="0B4293"/>
                </a:solidFill>
                <a:latin typeface="+mj-lt"/>
              </a:rPr>
              <a:t>– </a:t>
            </a:r>
            <a:r>
              <a:rPr lang="en-US" sz="2400" b="1" i="1" dirty="0">
                <a:solidFill>
                  <a:srgbClr val="0B4293"/>
                </a:solidFill>
                <a:latin typeface="+mj-lt"/>
              </a:rPr>
              <a:t>Always maintain a professional barrier between you and the students</a:t>
            </a:r>
            <a:r>
              <a:rPr lang="en-US" sz="2000" b="1" i="1" dirty="0">
                <a:solidFill>
                  <a:srgbClr val="0B4293"/>
                </a:solidFill>
                <a:latin typeface="+mj-lt"/>
              </a:rPr>
              <a:t>.</a:t>
            </a:r>
          </a:p>
          <a:p>
            <a:pPr lvl="1">
              <a:spcBef>
                <a:spcPts val="1800"/>
              </a:spcBef>
            </a:pPr>
            <a:r>
              <a:rPr lang="en-US" sz="2000" i="1" dirty="0">
                <a:solidFill>
                  <a:srgbClr val="0B4293"/>
                </a:solidFill>
                <a:latin typeface="+mj-lt"/>
              </a:rPr>
              <a:t>If possible, avoid being alone with a student, especially outside of the educational setting.  </a:t>
            </a:r>
          </a:p>
          <a:p>
            <a:pPr lvl="2">
              <a:spcBef>
                <a:spcPts val="1800"/>
              </a:spcBef>
            </a:pPr>
            <a:r>
              <a:rPr lang="en-US" sz="1800" i="1" dirty="0">
                <a:solidFill>
                  <a:srgbClr val="0B4293"/>
                </a:solidFill>
                <a:latin typeface="+mj-lt"/>
              </a:rPr>
              <a:t>Tutoring in public locations or in the presence of the student’s parent/guardian is suggested.</a:t>
            </a:r>
          </a:p>
          <a:p>
            <a:pPr lvl="1">
              <a:spcBef>
                <a:spcPts val="1800"/>
              </a:spcBef>
            </a:pPr>
            <a:r>
              <a:rPr lang="en-US" sz="2000" i="1" dirty="0">
                <a:solidFill>
                  <a:srgbClr val="0B4293"/>
                </a:solidFill>
              </a:rPr>
              <a:t>Keep classroom doors open when meeting with a student before or after school.</a:t>
            </a:r>
          </a:p>
          <a:p>
            <a:pPr lvl="1">
              <a:spcBef>
                <a:spcPts val="1800"/>
              </a:spcBef>
            </a:pPr>
            <a:r>
              <a:rPr lang="en-US" sz="2000" i="1" dirty="0">
                <a:solidFill>
                  <a:srgbClr val="0B4293"/>
                </a:solidFill>
                <a:latin typeface="+mj-lt"/>
              </a:rPr>
              <a:t>Avoid putting yourself in a situation where it becomes your word against another person’s word. </a:t>
            </a:r>
          </a:p>
          <a:p>
            <a:pPr marL="517525" lvl="2" indent="0">
              <a:lnSpc>
                <a:spcPct val="110000"/>
              </a:lnSpc>
              <a:buNone/>
            </a:pPr>
            <a:endParaRPr lang="en-US" sz="1800" dirty="0">
              <a:solidFill>
                <a:srgbClr val="0B4293"/>
              </a:solidFill>
              <a:latin typeface="+mj-lt"/>
            </a:endParaRPr>
          </a:p>
          <a:p>
            <a:pPr marL="744538" lvl="2" indent="-227013"/>
            <a:endParaRPr lang="en-US" sz="1800" dirty="0">
              <a:solidFill>
                <a:srgbClr val="0B4293"/>
              </a:solidFill>
              <a:latin typeface="+mj-lt"/>
            </a:endParaRPr>
          </a:p>
          <a:p>
            <a:pPr marL="517525" lvl="2" indent="0">
              <a:buNone/>
            </a:pPr>
            <a:endParaRPr lang="en-US" sz="1800" dirty="0">
              <a:solidFill>
                <a:srgbClr val="0B4293"/>
              </a:solidFill>
              <a:latin typeface="+mj-lt"/>
            </a:endParaRPr>
          </a:p>
          <a:p>
            <a:pPr marL="0" lvl="2" indent="0">
              <a:buNone/>
            </a:pPr>
            <a:endParaRPr lang="en-US" sz="1800" dirty="0">
              <a:latin typeface="+mj-lt"/>
            </a:endParaRPr>
          </a:p>
          <a:p>
            <a:pPr marL="517525" lvl="2" indent="0">
              <a:buNone/>
            </a:pPr>
            <a:endParaRPr lang="en-US" sz="1800" dirty="0">
              <a:latin typeface="+mj-lt"/>
            </a:endParaRPr>
          </a:p>
          <a:p>
            <a:pPr lvl="2"/>
            <a:endParaRPr lang="en-US" sz="1800" dirty="0">
              <a:latin typeface="+mj-lt"/>
            </a:endParaRPr>
          </a:p>
          <a:p>
            <a:pPr marL="914126" lvl="2" indent="0">
              <a:buNone/>
            </a:pPr>
            <a:endParaRPr lang="en-US" sz="1800" dirty="0">
              <a:latin typeface="+mj-lt"/>
            </a:endParaRPr>
          </a:p>
          <a:p>
            <a:pPr lvl="2"/>
            <a:endParaRPr lang="en-US" sz="1800" dirty="0">
              <a:latin typeface="+mj-lt"/>
            </a:endParaRPr>
          </a:p>
          <a:p>
            <a:pPr marL="739655" lvl="2" indent="-339725">
              <a:tabLst>
                <a:tab pos="404813" algn="l"/>
              </a:tabLst>
            </a:pPr>
            <a:endParaRPr lang="en-US" sz="1800" dirty="0">
              <a:latin typeface="Arial Rounded MT Bold" panose="020F0704030504030204" pitchFamily="34" charset="0"/>
            </a:endParaRPr>
          </a:p>
          <a:p>
            <a:pPr marL="457063" lvl="1" indent="0">
              <a:buNone/>
            </a:pPr>
            <a:endParaRPr lang="en-US" sz="1801" dirty="0">
              <a:latin typeface="Arial Rounded MT Bold" panose="020F0704030504030204" pitchFamily="34" charset="0"/>
            </a:endParaRPr>
          </a:p>
          <a:p>
            <a:pPr marL="457063" lvl="1" indent="0">
              <a:buNone/>
            </a:pPr>
            <a:endParaRPr lang="en-US" sz="1801" dirty="0">
              <a:latin typeface="Arial Rounded MT Bold" panose="020F0704030504030204" pitchFamily="34" charset="0"/>
            </a:endParaRPr>
          </a:p>
          <a:p>
            <a:pPr marL="457063" lvl="1" indent="0">
              <a:buNone/>
            </a:pPr>
            <a:endParaRPr lang="en-US" sz="1801" dirty="0">
              <a:latin typeface="Arial Rounded MT Bold" panose="020F0704030504030204" pitchFamily="34" charset="0"/>
            </a:endParaRPr>
          </a:p>
          <a:p>
            <a:pPr lvl="1"/>
            <a:endParaRPr lang="en-US" sz="1801" dirty="0">
              <a:latin typeface="Arial Rounded MT Bold" panose="020F0704030504030204" pitchFamily="34" charset="0"/>
            </a:endParaRPr>
          </a:p>
          <a:p>
            <a:pPr marL="0" indent="0">
              <a:buNone/>
            </a:pPr>
            <a:endParaRPr lang="en-US" sz="1801" dirty="0">
              <a:latin typeface="Arial Rounded MT Bold" panose="020F0704030504030204" pitchFamily="34" charset="0"/>
            </a:endParaRPr>
          </a:p>
          <a:p>
            <a:pPr marL="457063" lvl="1" indent="0">
              <a:buNone/>
            </a:pPr>
            <a:endParaRPr lang="en-US" sz="2601" dirty="0">
              <a:latin typeface="Arial Rounded MT Bold" panose="020F0704030504030204" pitchFamily="34" charset="0"/>
            </a:endParaRPr>
          </a:p>
          <a:p>
            <a:pPr lvl="1"/>
            <a:endParaRPr lang="en-US" sz="2601" dirty="0">
              <a:latin typeface="Arial Rounded MT Bold" panose="020F0704030504030204" pitchFamily="34" charset="0"/>
            </a:endParaRPr>
          </a:p>
        </p:txBody>
      </p:sp>
    </p:spTree>
    <p:extLst>
      <p:ext uri="{BB962C8B-B14F-4D97-AF65-F5344CB8AC3E}">
        <p14:creationId xmlns:p14="http://schemas.microsoft.com/office/powerpoint/2010/main" val="130967490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8329" y="528417"/>
            <a:ext cx="8909366" cy="671290"/>
          </a:xfrm>
        </p:spPr>
        <p:txBody>
          <a:bodyPr>
            <a:noAutofit/>
          </a:bodyPr>
          <a:lstStyle/>
          <a:p>
            <a:pPr algn="ctr"/>
            <a:r>
              <a:rPr lang="en-US" sz="4000" b="1" i="1" dirty="0">
                <a:solidFill>
                  <a:srgbClr val="0B4293"/>
                </a:solidFill>
              </a:rPr>
              <a:t>Student Interaction</a:t>
            </a:r>
          </a:p>
        </p:txBody>
      </p:sp>
      <p:sp>
        <p:nvSpPr>
          <p:cNvPr id="3" name="Content Placeholder 2"/>
          <p:cNvSpPr>
            <a:spLocks noGrp="1"/>
          </p:cNvSpPr>
          <p:nvPr>
            <p:ph idx="1"/>
          </p:nvPr>
        </p:nvSpPr>
        <p:spPr>
          <a:xfrm>
            <a:off x="1751012" y="1219200"/>
            <a:ext cx="9144000" cy="5112822"/>
          </a:xfrm>
        </p:spPr>
        <p:txBody>
          <a:bodyPr>
            <a:normAutofit fontScale="25000" lnSpcReduction="20000"/>
          </a:bodyPr>
          <a:lstStyle/>
          <a:p>
            <a:pPr marL="0" indent="0">
              <a:lnSpc>
                <a:spcPct val="120000"/>
              </a:lnSpc>
              <a:buNone/>
            </a:pPr>
            <a:r>
              <a:rPr lang="en-US" sz="9600" b="1" i="1" dirty="0">
                <a:solidFill>
                  <a:srgbClr val="0B4293"/>
                </a:solidFill>
              </a:rPr>
              <a:t>Verbal Communication- Employees can find themselves in trouble when discussing personal and/or inappropriate information with students.</a:t>
            </a:r>
          </a:p>
          <a:p>
            <a:pPr lvl="1">
              <a:lnSpc>
                <a:spcPct val="120000"/>
              </a:lnSpc>
              <a:spcBef>
                <a:spcPts val="1800"/>
              </a:spcBef>
            </a:pPr>
            <a:r>
              <a:rPr lang="en-US" sz="7200" i="1" dirty="0">
                <a:solidFill>
                  <a:srgbClr val="0B4293"/>
                </a:solidFill>
              </a:rPr>
              <a:t>Communication with students must remain appropriate to the given situation at all times.  Employees should avoid sharing personal beliefs or opinions on topics, such as politics and/or religion.  </a:t>
            </a:r>
          </a:p>
          <a:p>
            <a:pPr lvl="1">
              <a:lnSpc>
                <a:spcPct val="120000"/>
              </a:lnSpc>
              <a:spcBef>
                <a:spcPts val="1800"/>
              </a:spcBef>
            </a:pPr>
            <a:r>
              <a:rPr lang="en-US" sz="7200" i="1" dirty="0">
                <a:solidFill>
                  <a:srgbClr val="0B4293"/>
                </a:solidFill>
              </a:rPr>
              <a:t>Do not discuss your personal matters or issues with students.</a:t>
            </a:r>
          </a:p>
          <a:p>
            <a:pPr lvl="1">
              <a:lnSpc>
                <a:spcPct val="120000"/>
              </a:lnSpc>
              <a:spcBef>
                <a:spcPts val="1800"/>
              </a:spcBef>
            </a:pPr>
            <a:r>
              <a:rPr lang="en-US" sz="7200" i="1" dirty="0">
                <a:solidFill>
                  <a:srgbClr val="0B4293"/>
                </a:solidFill>
              </a:rPr>
              <a:t>Use common sense and good judgement.  Think before you speak, and ask yourself if your comments could be taken out of context or misinterpreted.</a:t>
            </a:r>
          </a:p>
          <a:p>
            <a:pPr lvl="1">
              <a:lnSpc>
                <a:spcPct val="120000"/>
              </a:lnSpc>
              <a:spcBef>
                <a:spcPts val="1800"/>
              </a:spcBef>
            </a:pPr>
            <a:r>
              <a:rPr lang="en-US" sz="7200" i="1" dirty="0">
                <a:solidFill>
                  <a:srgbClr val="0B4293"/>
                </a:solidFill>
              </a:rPr>
              <a:t>All communication must reflect the inclusive, respectful philosophy of the District regardless of personal beliefs.</a:t>
            </a:r>
          </a:p>
          <a:p>
            <a:pPr marL="0" lvl="1" indent="0" algn="ctr">
              <a:buNone/>
            </a:pPr>
            <a:endParaRPr lang="en-US" sz="9600" b="1" i="1" dirty="0">
              <a:solidFill>
                <a:srgbClr val="0B4293"/>
              </a:solidFill>
            </a:endParaRPr>
          </a:p>
          <a:p>
            <a:pPr marL="0" lvl="1" indent="0">
              <a:buNone/>
            </a:pPr>
            <a:endParaRPr lang="en-US" dirty="0"/>
          </a:p>
          <a:p>
            <a:pPr marL="0" lvl="1" indent="0">
              <a:buNone/>
            </a:pPr>
            <a:endParaRPr lang="en-US" dirty="0"/>
          </a:p>
          <a:p>
            <a:pPr marL="0" lvl="1" indent="0">
              <a:buNone/>
            </a:pPr>
            <a:r>
              <a:rPr lang="en-US" dirty="0"/>
              <a:t>  	 </a:t>
            </a:r>
          </a:p>
          <a:p>
            <a:pPr lvl="1"/>
            <a:endParaRPr lang="en-US" dirty="0"/>
          </a:p>
          <a:p>
            <a:pPr lvl="1"/>
            <a:endParaRPr lang="en-US" dirty="0"/>
          </a:p>
          <a:p>
            <a:pPr marL="457063" lvl="1" indent="0">
              <a:buNone/>
            </a:pPr>
            <a:endParaRPr lang="en-US" dirty="0"/>
          </a:p>
          <a:p>
            <a:pPr lvl="1"/>
            <a:endParaRPr lang="en-US" dirty="0"/>
          </a:p>
        </p:txBody>
      </p:sp>
    </p:spTree>
    <p:extLst>
      <p:ext uri="{BB962C8B-B14F-4D97-AF65-F5344CB8AC3E}">
        <p14:creationId xmlns:p14="http://schemas.microsoft.com/office/powerpoint/2010/main" val="139308166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3412" y="609600"/>
            <a:ext cx="8909366" cy="762000"/>
          </a:xfrm>
        </p:spPr>
        <p:txBody>
          <a:bodyPr/>
          <a:lstStyle/>
          <a:p>
            <a:pPr algn="ctr"/>
            <a:r>
              <a:rPr lang="en-US" b="1" i="1" dirty="0">
                <a:solidFill>
                  <a:srgbClr val="0B4293"/>
                </a:solidFill>
              </a:rPr>
              <a:t>Student Interaction </a:t>
            </a:r>
          </a:p>
        </p:txBody>
      </p:sp>
      <p:sp>
        <p:nvSpPr>
          <p:cNvPr id="3" name="Content Placeholder 2"/>
          <p:cNvSpPr>
            <a:spLocks noGrp="1"/>
          </p:cNvSpPr>
          <p:nvPr>
            <p:ph idx="1"/>
          </p:nvPr>
        </p:nvSpPr>
        <p:spPr>
          <a:xfrm>
            <a:off x="1903412" y="1371600"/>
            <a:ext cx="8913078" cy="5181600"/>
          </a:xfrm>
        </p:spPr>
        <p:txBody>
          <a:bodyPr>
            <a:normAutofit/>
          </a:bodyPr>
          <a:lstStyle/>
          <a:p>
            <a:pPr marL="0" lvl="1" indent="0">
              <a:lnSpc>
                <a:spcPct val="120000"/>
              </a:lnSpc>
              <a:buClr>
                <a:srgbClr val="E48312"/>
              </a:buClr>
              <a:buNone/>
            </a:pPr>
            <a:endParaRPr lang="en-US" sz="2000" b="1" i="1" dirty="0">
              <a:solidFill>
                <a:srgbClr val="0B4293"/>
              </a:solidFill>
            </a:endParaRPr>
          </a:p>
          <a:p>
            <a:pPr marL="0" lvl="1" indent="0">
              <a:lnSpc>
                <a:spcPct val="120000"/>
              </a:lnSpc>
              <a:buClr>
                <a:srgbClr val="E48312"/>
              </a:buClr>
              <a:buNone/>
            </a:pPr>
            <a:r>
              <a:rPr lang="en-US" sz="2000" b="1" i="1" dirty="0">
                <a:solidFill>
                  <a:srgbClr val="0B4293"/>
                </a:solidFill>
              </a:rPr>
              <a:t>Notes or Jokes </a:t>
            </a:r>
            <a:r>
              <a:rPr lang="en-US" sz="2000" i="1" dirty="0">
                <a:solidFill>
                  <a:srgbClr val="0B4293"/>
                </a:solidFill>
              </a:rPr>
              <a:t>– Personal notes should never be written to a student unless the note deals solely with an educational matter.  What you think is an innocent message can be considered offensive to someone else. This includes sending personal text messages to students.</a:t>
            </a:r>
          </a:p>
          <a:p>
            <a:pPr marL="0" lvl="1" indent="0">
              <a:lnSpc>
                <a:spcPct val="120000"/>
              </a:lnSpc>
              <a:buClr>
                <a:srgbClr val="E48312"/>
              </a:buClr>
              <a:buNone/>
            </a:pPr>
            <a:endParaRPr lang="en-US" sz="2000" i="1" dirty="0">
              <a:solidFill>
                <a:srgbClr val="0B4293"/>
              </a:solidFill>
            </a:endParaRPr>
          </a:p>
          <a:p>
            <a:pPr marL="0" lvl="1" indent="0">
              <a:lnSpc>
                <a:spcPct val="120000"/>
              </a:lnSpc>
              <a:buClr>
                <a:srgbClr val="E48312"/>
              </a:buClr>
              <a:buNone/>
            </a:pPr>
            <a:r>
              <a:rPr lang="en-US" sz="2000" b="1" i="1" dirty="0">
                <a:solidFill>
                  <a:srgbClr val="0B4293"/>
                </a:solidFill>
              </a:rPr>
              <a:t>Dramatic Displays of Frustration – </a:t>
            </a:r>
            <a:r>
              <a:rPr lang="en-US" sz="2000" i="1" dirty="0">
                <a:solidFill>
                  <a:srgbClr val="0B4293"/>
                </a:solidFill>
              </a:rPr>
              <a:t>Staff should never engage in:</a:t>
            </a:r>
            <a:endParaRPr lang="en-US" sz="2000" b="1" i="1" dirty="0">
              <a:solidFill>
                <a:srgbClr val="0B4293"/>
              </a:solidFill>
            </a:endParaRPr>
          </a:p>
          <a:p>
            <a:pPr marL="285750" lvl="1" indent="-285750">
              <a:lnSpc>
                <a:spcPct val="120000"/>
              </a:lnSpc>
              <a:buClr>
                <a:srgbClr val="E48312"/>
              </a:buClr>
            </a:pPr>
            <a:r>
              <a:rPr lang="en-US" sz="2000" i="1" dirty="0">
                <a:solidFill>
                  <a:srgbClr val="0B4293"/>
                </a:solidFill>
              </a:rPr>
              <a:t>	Grabbing materials from students</a:t>
            </a:r>
          </a:p>
          <a:p>
            <a:pPr marL="285750" lvl="1" indent="-285750">
              <a:lnSpc>
                <a:spcPct val="120000"/>
              </a:lnSpc>
              <a:buClr>
                <a:srgbClr val="E48312"/>
              </a:buClr>
            </a:pPr>
            <a:r>
              <a:rPr lang="en-US" sz="2000" i="1" dirty="0">
                <a:solidFill>
                  <a:srgbClr val="0B4293"/>
                </a:solidFill>
              </a:rPr>
              <a:t>   Slamming materials on desk tops</a:t>
            </a:r>
          </a:p>
          <a:p>
            <a:pPr marL="285750" lvl="1" indent="-285750">
              <a:lnSpc>
                <a:spcPct val="120000"/>
              </a:lnSpc>
              <a:buClr>
                <a:srgbClr val="E48312"/>
              </a:buClr>
            </a:pPr>
            <a:r>
              <a:rPr lang="en-US" sz="2000" i="1" dirty="0">
                <a:solidFill>
                  <a:srgbClr val="0B4293"/>
                </a:solidFill>
              </a:rPr>
              <a:t>   Kicking chairs, garbage cans or other classroom items </a:t>
            </a:r>
          </a:p>
          <a:p>
            <a:pPr marL="0" indent="0">
              <a:buNone/>
            </a:pPr>
            <a:endParaRPr lang="en-US" dirty="0"/>
          </a:p>
        </p:txBody>
      </p:sp>
    </p:spTree>
    <p:extLst>
      <p:ext uri="{BB962C8B-B14F-4D97-AF65-F5344CB8AC3E}">
        <p14:creationId xmlns:p14="http://schemas.microsoft.com/office/powerpoint/2010/main" val="208847266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2324" y="609600"/>
            <a:ext cx="8909366" cy="1280890"/>
          </a:xfrm>
        </p:spPr>
        <p:txBody>
          <a:bodyPr/>
          <a:lstStyle/>
          <a:p>
            <a:pPr algn="ctr"/>
            <a:r>
              <a:rPr lang="en-US" b="1" i="1" dirty="0">
                <a:solidFill>
                  <a:srgbClr val="0B4293"/>
                </a:solidFill>
              </a:rPr>
              <a:t>Student Interaction</a:t>
            </a:r>
          </a:p>
        </p:txBody>
      </p:sp>
      <p:sp>
        <p:nvSpPr>
          <p:cNvPr id="3" name="Content Placeholder 2"/>
          <p:cNvSpPr>
            <a:spLocks noGrp="1"/>
          </p:cNvSpPr>
          <p:nvPr>
            <p:ph idx="1"/>
          </p:nvPr>
        </p:nvSpPr>
        <p:spPr>
          <a:xfrm>
            <a:off x="1446212" y="1371600"/>
            <a:ext cx="10058400" cy="4648200"/>
          </a:xfrm>
        </p:spPr>
        <p:txBody>
          <a:bodyPr>
            <a:normAutofit/>
          </a:bodyPr>
          <a:lstStyle/>
          <a:p>
            <a:pPr marL="0" lvl="1" indent="0">
              <a:lnSpc>
                <a:spcPct val="110000"/>
              </a:lnSpc>
              <a:buNone/>
              <a:tabLst>
                <a:tab pos="404813" algn="l"/>
              </a:tabLst>
            </a:pPr>
            <a:r>
              <a:rPr lang="en-US" sz="2400" b="1" i="1" dirty="0">
                <a:solidFill>
                  <a:srgbClr val="0B4293"/>
                </a:solidFill>
              </a:rPr>
              <a:t>Touching Students </a:t>
            </a:r>
            <a:r>
              <a:rPr lang="en-US" sz="2400" i="1" dirty="0">
                <a:solidFill>
                  <a:srgbClr val="0B4293"/>
                </a:solidFill>
              </a:rPr>
              <a:t>– </a:t>
            </a:r>
            <a:r>
              <a:rPr lang="en-US" sz="2400" b="1" i="1" dirty="0">
                <a:solidFill>
                  <a:srgbClr val="0B4293"/>
                </a:solidFill>
              </a:rPr>
              <a:t>Anytime an employee places their hands on a student they are putting themselves and the district at risk. </a:t>
            </a:r>
          </a:p>
          <a:p>
            <a:pPr marL="0" lvl="1" indent="0">
              <a:lnSpc>
                <a:spcPct val="110000"/>
              </a:lnSpc>
              <a:buNone/>
              <a:tabLst>
                <a:tab pos="404813" algn="l"/>
              </a:tabLst>
            </a:pPr>
            <a:r>
              <a:rPr lang="en-US" sz="2000" b="1" i="1" dirty="0">
                <a:solidFill>
                  <a:srgbClr val="0B4293"/>
                </a:solidFill>
              </a:rPr>
              <a:t>Common issues are:</a:t>
            </a:r>
          </a:p>
          <a:p>
            <a:pPr marL="744538" lvl="2" indent="-227013">
              <a:lnSpc>
                <a:spcPct val="120000"/>
              </a:lnSpc>
              <a:spcBef>
                <a:spcPts val="0"/>
              </a:spcBef>
            </a:pPr>
            <a:r>
              <a:rPr lang="en-US" sz="1800" i="1" dirty="0">
                <a:solidFill>
                  <a:srgbClr val="0B4293"/>
                </a:solidFill>
              </a:rPr>
              <a:t>Grabbing a student with the purpose to gain their attention and/ or correct a negative behavior</a:t>
            </a:r>
          </a:p>
          <a:p>
            <a:pPr marL="744538" lvl="2" indent="-227013">
              <a:lnSpc>
                <a:spcPct val="120000"/>
              </a:lnSpc>
              <a:spcBef>
                <a:spcPts val="0"/>
              </a:spcBef>
            </a:pPr>
            <a:r>
              <a:rPr lang="en-US" sz="1800" i="1" dirty="0">
                <a:solidFill>
                  <a:srgbClr val="0B4293"/>
                </a:solidFill>
              </a:rPr>
              <a:t>Aggressive behavior towards a student as a result of your frustration</a:t>
            </a:r>
          </a:p>
          <a:p>
            <a:pPr marL="744538" lvl="2" indent="-227013">
              <a:lnSpc>
                <a:spcPct val="120000"/>
              </a:lnSpc>
              <a:spcBef>
                <a:spcPts val="0"/>
              </a:spcBef>
            </a:pPr>
            <a:r>
              <a:rPr lang="en-US" sz="1800" i="1" dirty="0">
                <a:solidFill>
                  <a:srgbClr val="0B4293"/>
                </a:solidFill>
              </a:rPr>
              <a:t>Improperly restraining or transporting ESE students</a:t>
            </a:r>
          </a:p>
          <a:p>
            <a:pPr marL="517525" lvl="2" indent="0">
              <a:lnSpc>
                <a:spcPct val="120000"/>
              </a:lnSpc>
              <a:spcBef>
                <a:spcPts val="0"/>
              </a:spcBef>
              <a:buNone/>
            </a:pPr>
            <a:endParaRPr lang="en-US" sz="1800" i="1" dirty="0">
              <a:solidFill>
                <a:srgbClr val="0B4293"/>
              </a:solidFill>
            </a:endParaRPr>
          </a:p>
          <a:p>
            <a:pPr marL="517525" lvl="2" indent="0" algn="ctr">
              <a:lnSpc>
                <a:spcPct val="120000"/>
              </a:lnSpc>
              <a:spcBef>
                <a:spcPts val="0"/>
              </a:spcBef>
              <a:buNone/>
            </a:pPr>
            <a:r>
              <a:rPr lang="en-US" sz="2800" b="1" i="1" dirty="0">
                <a:solidFill>
                  <a:srgbClr val="0B4293"/>
                </a:solidFill>
              </a:rPr>
              <a:t>Ask yourself, regardless of what actually happened, could it be misperceived? </a:t>
            </a:r>
          </a:p>
          <a:p>
            <a:pPr marL="517525" lvl="2" indent="0">
              <a:lnSpc>
                <a:spcPct val="120000"/>
              </a:lnSpc>
              <a:spcBef>
                <a:spcPts val="0"/>
              </a:spcBef>
              <a:buNone/>
            </a:pPr>
            <a:endParaRPr lang="en-US" sz="1800" i="1" dirty="0">
              <a:solidFill>
                <a:srgbClr val="0B4293"/>
              </a:solidFill>
            </a:endParaRPr>
          </a:p>
          <a:p>
            <a:pPr marL="517525" lvl="2" indent="0">
              <a:lnSpc>
                <a:spcPct val="120000"/>
              </a:lnSpc>
              <a:spcBef>
                <a:spcPts val="0"/>
              </a:spcBef>
              <a:buNone/>
            </a:pPr>
            <a:endParaRPr lang="en-US" sz="1800" i="1" dirty="0">
              <a:solidFill>
                <a:srgbClr val="0B4293"/>
              </a:solidFill>
            </a:endParaRPr>
          </a:p>
          <a:p>
            <a:pPr marL="517525" lvl="2" indent="0">
              <a:lnSpc>
                <a:spcPct val="120000"/>
              </a:lnSpc>
              <a:spcBef>
                <a:spcPts val="0"/>
              </a:spcBef>
              <a:buNone/>
            </a:pPr>
            <a:endParaRPr lang="en-US" sz="1800" i="1" dirty="0">
              <a:solidFill>
                <a:srgbClr val="0B4293"/>
              </a:solidFill>
            </a:endParaRPr>
          </a:p>
          <a:p>
            <a:pPr marL="803275" lvl="2" indent="-285750">
              <a:lnSpc>
                <a:spcPct val="120000"/>
              </a:lnSpc>
              <a:spcBef>
                <a:spcPts val="0"/>
              </a:spcBef>
            </a:pPr>
            <a:endParaRPr lang="en-US" sz="1800" i="1" dirty="0">
              <a:solidFill>
                <a:srgbClr val="0B4293"/>
              </a:solidFill>
            </a:endParaRPr>
          </a:p>
        </p:txBody>
      </p:sp>
    </p:spTree>
    <p:extLst>
      <p:ext uri="{BB962C8B-B14F-4D97-AF65-F5344CB8AC3E}">
        <p14:creationId xmlns:p14="http://schemas.microsoft.com/office/powerpoint/2010/main" val="36818308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3412" y="762000"/>
            <a:ext cx="8909366" cy="823690"/>
          </a:xfrm>
        </p:spPr>
        <p:txBody>
          <a:bodyPr/>
          <a:lstStyle/>
          <a:p>
            <a:pPr algn="ctr"/>
            <a:r>
              <a:rPr lang="en-US" b="1" i="1" dirty="0">
                <a:solidFill>
                  <a:srgbClr val="0B4293"/>
                </a:solidFill>
              </a:rPr>
              <a:t>Student Interaction</a:t>
            </a:r>
          </a:p>
        </p:txBody>
      </p:sp>
      <p:sp>
        <p:nvSpPr>
          <p:cNvPr id="3" name="Content Placeholder 2"/>
          <p:cNvSpPr>
            <a:spLocks noGrp="1"/>
          </p:cNvSpPr>
          <p:nvPr>
            <p:ph idx="1"/>
          </p:nvPr>
        </p:nvSpPr>
        <p:spPr>
          <a:xfrm>
            <a:off x="1903412" y="1752600"/>
            <a:ext cx="8913078" cy="4343400"/>
          </a:xfrm>
        </p:spPr>
        <p:txBody>
          <a:bodyPr>
            <a:normAutofit/>
          </a:bodyPr>
          <a:lstStyle/>
          <a:p>
            <a:pPr marL="0" lvl="2" indent="0" algn="just">
              <a:lnSpc>
                <a:spcPct val="120000"/>
              </a:lnSpc>
              <a:spcBef>
                <a:spcPts val="0"/>
              </a:spcBef>
              <a:buNone/>
            </a:pPr>
            <a:r>
              <a:rPr lang="en-US" sz="2400" b="1" dirty="0">
                <a:solidFill>
                  <a:srgbClr val="0B4293"/>
                </a:solidFill>
              </a:rPr>
              <a:t>It is important to note all staff members have a responsibility to promote and maintain a safe educational environment.</a:t>
            </a:r>
          </a:p>
          <a:p>
            <a:pPr marL="803275" lvl="2" indent="-285750">
              <a:lnSpc>
                <a:spcPct val="120000"/>
              </a:lnSpc>
              <a:spcBef>
                <a:spcPts val="0"/>
              </a:spcBef>
            </a:pPr>
            <a:r>
              <a:rPr lang="en-US" sz="1800" i="1" dirty="0">
                <a:solidFill>
                  <a:srgbClr val="0B4293"/>
                </a:solidFill>
              </a:rPr>
              <a:t>Should it become necessary for a teacher to use reasonable force to maintain classroom/school order, the teacher shall follow the guidelines as provided in the Code of Student Conduct.</a:t>
            </a:r>
          </a:p>
          <a:p>
            <a:pPr lvl="2" algn="just"/>
            <a:r>
              <a:rPr lang="en-US" sz="1600" dirty="0">
                <a:solidFill>
                  <a:srgbClr val="0B4293"/>
                </a:solidFill>
              </a:rPr>
              <a:t>Expectations and guidelines for reasonable force can be found in the Instructional Master Contract under Article VII Section U and in the School Related Personnel Master Contract under Article VII Section N (5). Florida Statues 1006.11 and 1012.75 outlines the appropriate use of force that may be used by school personnel in maintaining a safe a secure learning environment</a:t>
            </a:r>
            <a:r>
              <a:rPr lang="en-US" dirty="0"/>
              <a:t>. </a:t>
            </a:r>
          </a:p>
          <a:p>
            <a:endParaRPr lang="en-US" dirty="0"/>
          </a:p>
        </p:txBody>
      </p:sp>
    </p:spTree>
    <p:extLst>
      <p:ext uri="{BB962C8B-B14F-4D97-AF65-F5344CB8AC3E}">
        <p14:creationId xmlns:p14="http://schemas.microsoft.com/office/powerpoint/2010/main" val="24698177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Wisp">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4228E6B-D70C-44BB-A81F-A245495F61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1863</Words>
  <Application>Microsoft Office PowerPoint</Application>
  <PresentationFormat>Custom</PresentationFormat>
  <Paragraphs>173</Paragraphs>
  <Slides>19</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Rounded MT Bold</vt:lpstr>
      <vt:lpstr>Century Gothic</vt:lpstr>
      <vt:lpstr>Corbel</vt:lpstr>
      <vt:lpstr>Wingdings 3</vt:lpstr>
      <vt:lpstr>Wisp</vt:lpstr>
      <vt:lpstr> AVOIDING PROFESSIONAL PITFALLS</vt:lpstr>
      <vt:lpstr>PowerPoint Presentation</vt:lpstr>
      <vt:lpstr> How To Avoid Professional Pitfalls</vt:lpstr>
      <vt:lpstr>Key Areas of Concern</vt:lpstr>
      <vt:lpstr>Student Interaction</vt:lpstr>
      <vt:lpstr>Student Interaction</vt:lpstr>
      <vt:lpstr>Student Interaction </vt:lpstr>
      <vt:lpstr>Student Interaction</vt:lpstr>
      <vt:lpstr>Student Interaction</vt:lpstr>
      <vt:lpstr>Protect Your Professional Image</vt:lpstr>
      <vt:lpstr>Be Proactive</vt:lpstr>
      <vt:lpstr>District Computer Use</vt:lpstr>
      <vt:lpstr>Social Media Guidelines and Expectations</vt:lpstr>
      <vt:lpstr>Social Media Guidelines and Expectations</vt:lpstr>
      <vt:lpstr>Financial Transactions </vt:lpstr>
      <vt:lpstr>Conflict of Interest</vt:lpstr>
      <vt:lpstr>Attendance </vt:lpstr>
      <vt:lpstr>Respect and Civility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2016-04-06T17:11:07Z</dcterms:created>
  <dcterms:modified xsi:type="dcterms:W3CDTF">2020-07-07T18:57:59Z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TC028952619991</vt:lpwstr>
  </property>
</Properties>
</file>