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4"/>
  </p:notesMasterIdLst>
  <p:handoutMasterIdLst>
    <p:handoutMasterId r:id="rId15"/>
  </p:handoutMasterIdLst>
  <p:sldIdLst>
    <p:sldId id="256" r:id="rId2"/>
    <p:sldId id="257" r:id="rId3"/>
    <p:sldId id="270" r:id="rId4"/>
    <p:sldId id="258" r:id="rId5"/>
    <p:sldId id="275" r:id="rId6"/>
    <p:sldId id="267" r:id="rId7"/>
    <p:sldId id="273" r:id="rId8"/>
    <p:sldId id="271" r:id="rId9"/>
    <p:sldId id="272" r:id="rId10"/>
    <p:sldId id="266" r:id="rId11"/>
    <p:sldId id="259" r:id="rId12"/>
    <p:sldId id="27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BFBF"/>
    <a:srgbClr val="F2F2F2"/>
    <a:srgbClr val="800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13" autoAdjust="0"/>
    <p:restoredTop sz="94660"/>
  </p:normalViewPr>
  <p:slideViewPr>
    <p:cSldViewPr>
      <p:cViewPr varScale="1">
        <p:scale>
          <a:sx n="70" d="100"/>
          <a:sy n="70" d="100"/>
        </p:scale>
        <p:origin x="1494"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8" d="100"/>
          <a:sy n="68" d="100"/>
        </p:scale>
        <p:origin x="-2844" y="-12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2972591" cy="457513"/>
          </a:xfrm>
          <a:prstGeom prst="rect">
            <a:avLst/>
          </a:prstGeom>
        </p:spPr>
        <p:txBody>
          <a:bodyPr vert="horz" lIns="90059" tIns="45030" rIns="90059" bIns="45030" rtlCol="0"/>
          <a:lstStyle>
            <a:lvl1pPr algn="l">
              <a:defRPr sz="1200"/>
            </a:lvl1pPr>
          </a:lstStyle>
          <a:p>
            <a:endParaRPr lang="en-US"/>
          </a:p>
        </p:txBody>
      </p:sp>
      <p:sp>
        <p:nvSpPr>
          <p:cNvPr id="3" name="Date Placeholder 2"/>
          <p:cNvSpPr>
            <a:spLocks noGrp="1"/>
          </p:cNvSpPr>
          <p:nvPr>
            <p:ph type="dt" sz="quarter" idx="1"/>
          </p:nvPr>
        </p:nvSpPr>
        <p:spPr>
          <a:xfrm>
            <a:off x="3883827" y="1"/>
            <a:ext cx="2972590" cy="457513"/>
          </a:xfrm>
          <a:prstGeom prst="rect">
            <a:avLst/>
          </a:prstGeom>
        </p:spPr>
        <p:txBody>
          <a:bodyPr vert="horz" lIns="90059" tIns="45030" rIns="90059" bIns="45030" rtlCol="0"/>
          <a:lstStyle>
            <a:lvl1pPr algn="r">
              <a:defRPr sz="1200"/>
            </a:lvl1pPr>
          </a:lstStyle>
          <a:p>
            <a:fld id="{58888C9E-2E85-4D43-99BA-5C703115F3E5}" type="datetimeFigureOut">
              <a:rPr lang="en-US" smtClean="0"/>
              <a:t>2/9/2017</a:t>
            </a:fld>
            <a:endParaRPr lang="en-US"/>
          </a:p>
        </p:txBody>
      </p:sp>
      <p:sp>
        <p:nvSpPr>
          <p:cNvPr id="4" name="Footer Placeholder 3"/>
          <p:cNvSpPr>
            <a:spLocks noGrp="1"/>
          </p:cNvSpPr>
          <p:nvPr>
            <p:ph type="ftr" sz="quarter" idx="2"/>
          </p:nvPr>
        </p:nvSpPr>
        <p:spPr>
          <a:xfrm>
            <a:off x="2" y="8684927"/>
            <a:ext cx="2972591" cy="457513"/>
          </a:xfrm>
          <a:prstGeom prst="rect">
            <a:avLst/>
          </a:prstGeom>
        </p:spPr>
        <p:txBody>
          <a:bodyPr vert="horz" lIns="90059" tIns="45030" rIns="90059" bIns="45030" rtlCol="0" anchor="b"/>
          <a:lstStyle>
            <a:lvl1pPr algn="l">
              <a:defRPr sz="1200"/>
            </a:lvl1pPr>
          </a:lstStyle>
          <a:p>
            <a:endParaRPr lang="en-US"/>
          </a:p>
        </p:txBody>
      </p:sp>
      <p:sp>
        <p:nvSpPr>
          <p:cNvPr id="5" name="Slide Number Placeholder 4"/>
          <p:cNvSpPr>
            <a:spLocks noGrp="1"/>
          </p:cNvSpPr>
          <p:nvPr>
            <p:ph type="sldNum" sz="quarter" idx="3"/>
          </p:nvPr>
        </p:nvSpPr>
        <p:spPr>
          <a:xfrm>
            <a:off x="3883827" y="8684927"/>
            <a:ext cx="2972590" cy="457513"/>
          </a:xfrm>
          <a:prstGeom prst="rect">
            <a:avLst/>
          </a:prstGeom>
        </p:spPr>
        <p:txBody>
          <a:bodyPr vert="horz" lIns="90059" tIns="45030" rIns="90059" bIns="45030" rtlCol="0" anchor="b"/>
          <a:lstStyle>
            <a:lvl1pPr algn="r">
              <a:defRPr sz="1200"/>
            </a:lvl1pPr>
          </a:lstStyle>
          <a:p>
            <a:fld id="{6C6086A4-3E33-42A8-8645-29CE29FB4465}" type="slidenum">
              <a:rPr lang="en-US" smtClean="0"/>
              <a:t>‹#›</a:t>
            </a:fld>
            <a:endParaRPr lang="en-US"/>
          </a:p>
        </p:txBody>
      </p:sp>
    </p:spTree>
    <p:extLst>
      <p:ext uri="{BB962C8B-B14F-4D97-AF65-F5344CB8AC3E}">
        <p14:creationId xmlns:p14="http://schemas.microsoft.com/office/powerpoint/2010/main" val="22028776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1800" cy="457200"/>
          </a:xfrm>
          <a:prstGeom prst="rect">
            <a:avLst/>
          </a:prstGeom>
        </p:spPr>
        <p:txBody>
          <a:bodyPr vert="horz" lIns="91428" tIns="45714" rIns="91428" bIns="45714" rtlCol="0"/>
          <a:lstStyle>
            <a:lvl1pPr algn="l">
              <a:defRPr sz="1200"/>
            </a:lvl1pPr>
          </a:lstStyle>
          <a:p>
            <a:endParaRPr lang="en-US"/>
          </a:p>
        </p:txBody>
      </p:sp>
      <p:sp>
        <p:nvSpPr>
          <p:cNvPr id="3" name="Date Placeholder 2"/>
          <p:cNvSpPr>
            <a:spLocks noGrp="1"/>
          </p:cNvSpPr>
          <p:nvPr>
            <p:ph type="dt" idx="1"/>
          </p:nvPr>
        </p:nvSpPr>
        <p:spPr>
          <a:xfrm>
            <a:off x="3884614" y="0"/>
            <a:ext cx="2971800" cy="457200"/>
          </a:xfrm>
          <a:prstGeom prst="rect">
            <a:avLst/>
          </a:prstGeom>
        </p:spPr>
        <p:txBody>
          <a:bodyPr vert="horz" lIns="91428" tIns="45714" rIns="91428" bIns="45714" rtlCol="0"/>
          <a:lstStyle>
            <a:lvl1pPr algn="r">
              <a:defRPr sz="1200"/>
            </a:lvl1pPr>
          </a:lstStyle>
          <a:p>
            <a:fld id="{0BD73987-1A0A-47E0-91B9-2A4DA66118DF}" type="datetimeFigureOut">
              <a:rPr lang="en-US" smtClean="0"/>
              <a:t>2/9/2017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28" tIns="45714" rIns="91428" bIns="45714" rtlCol="0" anchor="ctr"/>
          <a:lstStyle/>
          <a:p>
            <a:endParaRPr lang="en-US"/>
          </a:p>
        </p:txBody>
      </p:sp>
      <p:sp>
        <p:nvSpPr>
          <p:cNvPr id="5" name="Notes Placeholder 4"/>
          <p:cNvSpPr>
            <a:spLocks noGrp="1"/>
          </p:cNvSpPr>
          <p:nvPr>
            <p:ph type="body" sz="quarter" idx="3"/>
          </p:nvPr>
        </p:nvSpPr>
        <p:spPr>
          <a:xfrm>
            <a:off x="685800" y="4343401"/>
            <a:ext cx="5486400" cy="4114800"/>
          </a:xfrm>
          <a:prstGeom prst="rect">
            <a:avLst/>
          </a:prstGeom>
        </p:spPr>
        <p:txBody>
          <a:bodyPr vert="horz" lIns="91428" tIns="45714" rIns="91428" bIns="4571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685213"/>
            <a:ext cx="2971800" cy="457200"/>
          </a:xfrm>
          <a:prstGeom prst="rect">
            <a:avLst/>
          </a:prstGeom>
        </p:spPr>
        <p:txBody>
          <a:bodyPr vert="horz" lIns="91428" tIns="45714" rIns="91428" bIns="45714" rtlCol="0" anchor="b"/>
          <a:lstStyle>
            <a:lvl1pPr algn="l">
              <a:defRPr sz="1200"/>
            </a:lvl1pPr>
          </a:lstStyle>
          <a:p>
            <a:endParaRPr lang="en-US"/>
          </a:p>
        </p:txBody>
      </p:sp>
      <p:sp>
        <p:nvSpPr>
          <p:cNvPr id="7" name="Slide Number Placeholder 6"/>
          <p:cNvSpPr>
            <a:spLocks noGrp="1"/>
          </p:cNvSpPr>
          <p:nvPr>
            <p:ph type="sldNum" sz="quarter" idx="5"/>
          </p:nvPr>
        </p:nvSpPr>
        <p:spPr>
          <a:xfrm>
            <a:off x="3884614" y="8685213"/>
            <a:ext cx="2971800" cy="457200"/>
          </a:xfrm>
          <a:prstGeom prst="rect">
            <a:avLst/>
          </a:prstGeom>
        </p:spPr>
        <p:txBody>
          <a:bodyPr vert="horz" lIns="91428" tIns="45714" rIns="91428" bIns="45714" rtlCol="0" anchor="b"/>
          <a:lstStyle>
            <a:lvl1pPr algn="r">
              <a:defRPr sz="1200"/>
            </a:lvl1pPr>
          </a:lstStyle>
          <a:p>
            <a:fld id="{BCC5DCE7-3DD6-440C-9A4D-432BF15D67AD}" type="slidenum">
              <a:rPr lang="en-US" smtClean="0"/>
              <a:t>‹#›</a:t>
            </a:fld>
            <a:endParaRPr lang="en-US"/>
          </a:p>
        </p:txBody>
      </p:sp>
    </p:spTree>
    <p:extLst>
      <p:ext uri="{BB962C8B-B14F-4D97-AF65-F5344CB8AC3E}">
        <p14:creationId xmlns:p14="http://schemas.microsoft.com/office/powerpoint/2010/main" val="1012948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C5DCE7-3DD6-440C-9A4D-432BF15D67AD}" type="slidenum">
              <a:rPr lang="en-US" smtClean="0"/>
              <a:t>1</a:t>
            </a:fld>
            <a:endParaRPr lang="en-US"/>
          </a:p>
        </p:txBody>
      </p:sp>
    </p:spTree>
    <p:extLst>
      <p:ext uri="{BB962C8B-B14F-4D97-AF65-F5344CB8AC3E}">
        <p14:creationId xmlns:p14="http://schemas.microsoft.com/office/powerpoint/2010/main" val="10127030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CC5DCE7-3DD6-440C-9A4D-432BF15D67AD}" type="slidenum">
              <a:rPr lang="en-US" smtClean="0"/>
              <a:t>11</a:t>
            </a:fld>
            <a:endParaRPr lang="en-US"/>
          </a:p>
        </p:txBody>
      </p:sp>
    </p:spTree>
    <p:extLst>
      <p:ext uri="{BB962C8B-B14F-4D97-AF65-F5344CB8AC3E}">
        <p14:creationId xmlns:p14="http://schemas.microsoft.com/office/powerpoint/2010/main" val="2321554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CC5DCE7-3DD6-440C-9A4D-432BF15D67AD}" type="slidenum">
              <a:rPr lang="en-US" smtClean="0"/>
              <a:t>2</a:t>
            </a:fld>
            <a:endParaRPr lang="en-US"/>
          </a:p>
        </p:txBody>
      </p:sp>
    </p:spTree>
    <p:extLst>
      <p:ext uri="{BB962C8B-B14F-4D97-AF65-F5344CB8AC3E}">
        <p14:creationId xmlns:p14="http://schemas.microsoft.com/office/powerpoint/2010/main" val="8813932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CC5DCE7-3DD6-440C-9A4D-432BF15D67AD}" type="slidenum">
              <a:rPr lang="en-US" smtClean="0"/>
              <a:t>3</a:t>
            </a:fld>
            <a:endParaRPr lang="en-US"/>
          </a:p>
        </p:txBody>
      </p:sp>
    </p:spTree>
    <p:extLst>
      <p:ext uri="{BB962C8B-B14F-4D97-AF65-F5344CB8AC3E}">
        <p14:creationId xmlns:p14="http://schemas.microsoft.com/office/powerpoint/2010/main" val="32893416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C5DCE7-3DD6-440C-9A4D-432BF15D67AD}" type="slidenum">
              <a:rPr lang="en-US" smtClean="0"/>
              <a:t>4</a:t>
            </a:fld>
            <a:endParaRPr lang="en-US"/>
          </a:p>
        </p:txBody>
      </p:sp>
    </p:spTree>
    <p:extLst>
      <p:ext uri="{BB962C8B-B14F-4D97-AF65-F5344CB8AC3E}">
        <p14:creationId xmlns:p14="http://schemas.microsoft.com/office/powerpoint/2010/main" val="178873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CC5DCE7-3DD6-440C-9A4D-432BF15D67AD}" type="slidenum">
              <a:rPr lang="en-US" smtClean="0"/>
              <a:t>6</a:t>
            </a:fld>
            <a:endParaRPr lang="en-US"/>
          </a:p>
        </p:txBody>
      </p:sp>
    </p:spTree>
    <p:extLst>
      <p:ext uri="{BB962C8B-B14F-4D97-AF65-F5344CB8AC3E}">
        <p14:creationId xmlns:p14="http://schemas.microsoft.com/office/powerpoint/2010/main" val="132998777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CC5DCE7-3DD6-440C-9A4D-432BF15D67AD}" type="slidenum">
              <a:rPr lang="en-US" smtClean="0"/>
              <a:t>7</a:t>
            </a:fld>
            <a:endParaRPr lang="en-US"/>
          </a:p>
        </p:txBody>
      </p:sp>
    </p:spTree>
    <p:extLst>
      <p:ext uri="{BB962C8B-B14F-4D97-AF65-F5344CB8AC3E}">
        <p14:creationId xmlns:p14="http://schemas.microsoft.com/office/powerpoint/2010/main" val="5127037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CC5DCE7-3DD6-440C-9A4D-432BF15D67AD}" type="slidenum">
              <a:rPr lang="en-US" smtClean="0"/>
              <a:t>8</a:t>
            </a:fld>
            <a:endParaRPr lang="en-US"/>
          </a:p>
        </p:txBody>
      </p:sp>
    </p:spTree>
    <p:extLst>
      <p:ext uri="{BB962C8B-B14F-4D97-AF65-F5344CB8AC3E}">
        <p14:creationId xmlns:p14="http://schemas.microsoft.com/office/powerpoint/2010/main" val="13934018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CC5DCE7-3DD6-440C-9A4D-432BF15D67AD}" type="slidenum">
              <a:rPr lang="en-US" smtClean="0"/>
              <a:t>9</a:t>
            </a:fld>
            <a:endParaRPr lang="en-US"/>
          </a:p>
        </p:txBody>
      </p:sp>
    </p:spTree>
    <p:extLst>
      <p:ext uri="{BB962C8B-B14F-4D97-AF65-F5344CB8AC3E}">
        <p14:creationId xmlns:p14="http://schemas.microsoft.com/office/powerpoint/2010/main" val="10075568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CC5DCE7-3DD6-440C-9A4D-432BF15D67AD}" type="slidenum">
              <a:rPr lang="en-US" smtClean="0"/>
              <a:t>10</a:t>
            </a:fld>
            <a:endParaRPr lang="en-US"/>
          </a:p>
        </p:txBody>
      </p:sp>
    </p:spTree>
    <p:extLst>
      <p:ext uri="{BB962C8B-B14F-4D97-AF65-F5344CB8AC3E}">
        <p14:creationId xmlns:p14="http://schemas.microsoft.com/office/powerpoint/2010/main" val="45077456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FC91F4D2-C223-4C44-BF34-41E54878DBB5}" type="datetimeFigureOut">
              <a:rPr lang="en-US" smtClean="0"/>
              <a:t>2/9/2017</a:t>
            </a:fld>
            <a:endParaRPr lang="en-US"/>
          </a:p>
        </p:txBody>
      </p:sp>
      <p:sp>
        <p:nvSpPr>
          <p:cNvPr id="5" name="Footer Placeholder 4"/>
          <p:cNvSpPr>
            <a:spLocks noGrp="1"/>
          </p:cNvSpPr>
          <p:nvPr>
            <p:ph type="ftr" sz="quarter" idx="11"/>
          </p:nvPr>
        </p:nvSpPr>
        <p:spPr>
          <a:xfrm>
            <a:off x="1174044" y="5357592"/>
            <a:ext cx="5034845" cy="365125"/>
          </a:xfrm>
        </p:spPr>
        <p:txBody>
          <a:bodyPr/>
          <a:lstStyle/>
          <a:p>
            <a:endParaRPr lang="en-US"/>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F1BADA3D-1E53-4D0D-A32F-60C266E4944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91F4D2-C223-4C44-BF34-41E54878DBB5}" type="datetimeFigureOut">
              <a:rPr lang="en-US" smtClean="0"/>
              <a:t>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BADA3D-1E53-4D0D-A32F-60C266E4944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91F4D2-C223-4C44-BF34-41E54878DBB5}" type="datetimeFigureOut">
              <a:rPr lang="en-US" smtClean="0"/>
              <a:t>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BADA3D-1E53-4D0D-A32F-60C266E4944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91F4D2-C223-4C44-BF34-41E54878DBB5}" type="datetimeFigureOut">
              <a:rPr lang="en-US" smtClean="0"/>
              <a:t>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BADA3D-1E53-4D0D-A32F-60C266E4944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91F4D2-C223-4C44-BF34-41E54878DBB5}" type="datetimeFigureOut">
              <a:rPr lang="en-US" smtClean="0"/>
              <a:t>2/9/2017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1BADA3D-1E53-4D0D-A32F-60C266E4944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FC91F4D2-C223-4C44-BF34-41E54878DBB5}" type="datetimeFigureOut">
              <a:rPr lang="en-US" smtClean="0"/>
              <a:t>2/9/2017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1BADA3D-1E53-4D0D-A32F-60C266E49449}" type="slidenum">
              <a:rPr lang="en-US" smtClean="0"/>
              <a:t>‹#›</a:t>
            </a:fld>
            <a:endParaRPr lang="en-US"/>
          </a:p>
        </p:txBody>
      </p:sp>
      <p:sp>
        <p:nvSpPr>
          <p:cNvPr id="9" name="Content Placeholder 8"/>
          <p:cNvSpPr>
            <a:spLocks noGrp="1"/>
          </p:cNvSpPr>
          <p:nvPr>
            <p:ph sz="quarter" idx="13"/>
          </p:nvPr>
        </p:nvSpPr>
        <p:spPr>
          <a:xfrm>
            <a:off x="1298448" y="2121407"/>
            <a:ext cx="3200400" cy="36027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FC91F4D2-C223-4C44-BF34-41E54878DBB5}" type="datetimeFigureOut">
              <a:rPr lang="en-US" smtClean="0"/>
              <a:t>2/9/2017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1BADA3D-1E53-4D0D-A32F-60C266E49449}" type="slidenum">
              <a:rPr lang="en-US" smtClean="0"/>
              <a:t>‹#›</a:t>
            </a:fld>
            <a:endParaRPr lang="en-US"/>
          </a:p>
        </p:txBody>
      </p:sp>
      <p:sp>
        <p:nvSpPr>
          <p:cNvPr id="11" name="Content Placeholder 10"/>
          <p:cNvSpPr>
            <a:spLocks noGrp="1"/>
          </p:cNvSpPr>
          <p:nvPr>
            <p:ph sz="quarter" idx="13"/>
          </p:nvPr>
        </p:nvSpPr>
        <p:spPr>
          <a:xfrm>
            <a:off x="1298448" y="2944368"/>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91F4D2-C223-4C44-BF34-41E54878DBB5}" type="datetimeFigureOut">
              <a:rPr lang="en-US" smtClean="0"/>
              <a:t>2/9/2017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1BADA3D-1E53-4D0D-A32F-60C266E4944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91F4D2-C223-4C44-BF34-41E54878DBB5}" type="datetimeFigureOut">
              <a:rPr lang="en-US" smtClean="0"/>
              <a:t>2/9/2017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1BADA3D-1E53-4D0D-A32F-60C266E4944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n-US" smtClean="0"/>
              <a:t>Click to edit Master title style</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1698" y="5885672"/>
            <a:ext cx="1213821" cy="365125"/>
          </a:xfrm>
        </p:spPr>
        <p:txBody>
          <a:bodyPr/>
          <a:lstStyle/>
          <a:p>
            <a:fld id="{FC91F4D2-C223-4C44-BF34-41E54878DBB5}" type="datetimeFigureOut">
              <a:rPr lang="en-US" smtClean="0"/>
              <a:t>2/9/2017</a:t>
            </a:fld>
            <a:endParaRPr lang="en-US"/>
          </a:p>
        </p:txBody>
      </p:sp>
      <p:sp>
        <p:nvSpPr>
          <p:cNvPr id="6" name="Footer Placeholder 5"/>
          <p:cNvSpPr>
            <a:spLocks noGrp="1"/>
          </p:cNvSpPr>
          <p:nvPr>
            <p:ph type="ftr" sz="quarter" idx="11"/>
          </p:nvPr>
        </p:nvSpPr>
        <p:spPr>
          <a:xfrm rot="-60000">
            <a:off x="914554" y="5829261"/>
            <a:ext cx="3522607" cy="365125"/>
          </a:xfrm>
        </p:spPr>
        <p:txBody>
          <a:bodyPr/>
          <a:lstStyle/>
          <a:p>
            <a:endParaRPr lang="en-US"/>
          </a:p>
        </p:txBody>
      </p:sp>
      <p:sp>
        <p:nvSpPr>
          <p:cNvPr id="7" name="Slide Number Placeholder 6"/>
          <p:cNvSpPr>
            <a:spLocks noGrp="1"/>
          </p:cNvSpPr>
          <p:nvPr>
            <p:ph type="sldNum" sz="quarter" idx="12"/>
          </p:nvPr>
        </p:nvSpPr>
        <p:spPr>
          <a:xfrm rot="60000">
            <a:off x="7557313" y="5896961"/>
            <a:ext cx="554023" cy="365125"/>
          </a:xfrm>
        </p:spPr>
        <p:txBody>
          <a:bodyPr/>
          <a:lstStyle/>
          <a:p>
            <a:fld id="{F1BADA3D-1E53-4D0D-A32F-60C266E4944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5936" y="5888737"/>
            <a:ext cx="1213821" cy="365125"/>
          </a:xfrm>
        </p:spPr>
        <p:txBody>
          <a:bodyPr/>
          <a:lstStyle/>
          <a:p>
            <a:fld id="{FC91F4D2-C223-4C44-BF34-41E54878DBB5}" type="datetimeFigureOut">
              <a:rPr lang="en-US" smtClean="0"/>
              <a:t>2/9/2017</a:t>
            </a:fld>
            <a:endParaRPr lang="en-US"/>
          </a:p>
        </p:txBody>
      </p:sp>
      <p:sp>
        <p:nvSpPr>
          <p:cNvPr id="6" name="Footer Placeholder 5"/>
          <p:cNvSpPr>
            <a:spLocks noGrp="1"/>
          </p:cNvSpPr>
          <p:nvPr>
            <p:ph type="ftr" sz="quarter" idx="11"/>
          </p:nvPr>
        </p:nvSpPr>
        <p:spPr>
          <a:xfrm rot="-60000">
            <a:off x="914569" y="5831037"/>
            <a:ext cx="3319043" cy="365125"/>
          </a:xfrm>
        </p:spPr>
        <p:txBody>
          <a:bodyPr/>
          <a:lstStyle/>
          <a:p>
            <a:endParaRPr lang="en-US"/>
          </a:p>
        </p:txBody>
      </p:sp>
      <p:sp>
        <p:nvSpPr>
          <p:cNvPr id="7" name="Slide Number Placeholder 6"/>
          <p:cNvSpPr>
            <a:spLocks noGrp="1"/>
          </p:cNvSpPr>
          <p:nvPr>
            <p:ph type="sldNum" sz="quarter" idx="12"/>
          </p:nvPr>
        </p:nvSpPr>
        <p:spPr>
          <a:xfrm rot="60000">
            <a:off x="7562089" y="5900026"/>
            <a:ext cx="554023" cy="365125"/>
          </a:xfrm>
        </p:spPr>
        <p:txBody>
          <a:bodyPr/>
          <a:lstStyle/>
          <a:p>
            <a:fld id="{F1BADA3D-1E53-4D0D-A32F-60C266E4944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FC91F4D2-C223-4C44-BF34-41E54878DBB5}" type="datetimeFigureOut">
              <a:rPr lang="en-US" smtClean="0"/>
              <a:t>2/9/2017</a:t>
            </a:fld>
            <a:endParaRPr lang="en-US"/>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n-US"/>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F1BADA3D-1E53-4D0D-A32F-60C266E4944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8.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1524000"/>
            <a:ext cx="7239000" cy="990600"/>
          </a:xfrm>
        </p:spPr>
        <p:txBody>
          <a:bodyPr>
            <a:normAutofit fontScale="90000"/>
          </a:bodyPr>
          <a:lstStyle/>
          <a:p>
            <a:r>
              <a:rPr lang="en-US" dirty="0">
                <a:latin typeface="+mn-lt"/>
              </a:rPr>
              <a:t>SALES TAX GUIDELINES FOR </a:t>
            </a:r>
            <a:r>
              <a:rPr lang="en-US" dirty="0" smtClean="0">
                <a:latin typeface="+mn-lt"/>
              </a:rPr>
              <a:t>PASCO SCHOOLS </a:t>
            </a:r>
            <a:endParaRPr lang="en-US" dirty="0">
              <a:latin typeface="+mn-lt"/>
            </a:endParaRPr>
          </a:p>
        </p:txBody>
      </p:sp>
      <p:sp>
        <p:nvSpPr>
          <p:cNvPr id="3" name="Subtitle 2"/>
          <p:cNvSpPr>
            <a:spLocks noGrp="1"/>
          </p:cNvSpPr>
          <p:nvPr>
            <p:ph type="subTitle" idx="1"/>
          </p:nvPr>
        </p:nvSpPr>
        <p:spPr>
          <a:xfrm>
            <a:off x="1295400" y="2590800"/>
            <a:ext cx="6400800" cy="3200400"/>
          </a:xfrm>
        </p:spPr>
        <p:txBody>
          <a:bodyPr>
            <a:normAutofit fontScale="92500" lnSpcReduction="20000"/>
          </a:bodyPr>
          <a:lstStyle/>
          <a:p>
            <a:r>
              <a:rPr lang="en-US" sz="3200" b="1" dirty="0" smtClean="0"/>
              <a:t>Purchases</a:t>
            </a:r>
          </a:p>
          <a:p>
            <a:r>
              <a:rPr lang="en-US" sz="3200" b="1" dirty="0" smtClean="0"/>
              <a:t>Sales</a:t>
            </a:r>
          </a:p>
          <a:p>
            <a:r>
              <a:rPr lang="en-US" sz="3200" b="1" dirty="0" smtClean="0"/>
              <a:t>Admissions</a:t>
            </a:r>
          </a:p>
          <a:p>
            <a:r>
              <a:rPr lang="en-US" sz="3200" b="1" dirty="0" smtClean="0"/>
              <a:t>Parking</a:t>
            </a:r>
          </a:p>
          <a:p>
            <a:endParaRPr lang="en-US" dirty="0" smtClean="0"/>
          </a:p>
          <a:p>
            <a:r>
              <a:rPr lang="en-US" sz="1800" dirty="0" smtClean="0"/>
              <a:t>By:  </a:t>
            </a:r>
          </a:p>
          <a:p>
            <a:r>
              <a:rPr lang="en-US" sz="1800" dirty="0" smtClean="0"/>
              <a:t>Internal Audit &amp; Purchasing Dept.</a:t>
            </a:r>
          </a:p>
          <a:p>
            <a:pPr algn="l"/>
            <a:r>
              <a:rPr lang="en-US" sz="1800" dirty="0"/>
              <a:t>	</a:t>
            </a:r>
            <a:r>
              <a:rPr lang="en-US" sz="1800" dirty="0" smtClean="0"/>
              <a:t>			</a:t>
            </a:r>
          </a:p>
          <a:p>
            <a:endParaRPr lang="en-US" dirty="0" smtClean="0"/>
          </a:p>
          <a:p>
            <a:endParaRPr lang="en-US" dirty="0" smtClean="0"/>
          </a:p>
          <a:p>
            <a:endParaRPr lang="en-US" dirty="0"/>
          </a:p>
        </p:txBody>
      </p:sp>
    </p:spTree>
    <p:extLst>
      <p:ext uri="{BB962C8B-B14F-4D97-AF65-F5344CB8AC3E}">
        <p14:creationId xmlns:p14="http://schemas.microsoft.com/office/powerpoint/2010/main" val="273087474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6965245" cy="990600"/>
          </a:xfrm>
        </p:spPr>
        <p:txBody>
          <a:bodyPr>
            <a:normAutofit fontScale="90000"/>
          </a:bodyPr>
          <a:lstStyle/>
          <a:p>
            <a:r>
              <a:rPr lang="en-US" dirty="0" smtClean="0"/>
              <a:t>Taxable Sales at Adult Ed Centers</a:t>
            </a:r>
            <a:endParaRPr lang="en-US" dirty="0"/>
          </a:p>
        </p:txBody>
      </p:sp>
      <p:sp>
        <p:nvSpPr>
          <p:cNvPr id="3" name="Content Placeholder 2"/>
          <p:cNvSpPr>
            <a:spLocks noGrp="1"/>
          </p:cNvSpPr>
          <p:nvPr>
            <p:ph idx="1"/>
          </p:nvPr>
        </p:nvSpPr>
        <p:spPr>
          <a:xfrm>
            <a:off x="838200" y="1219200"/>
            <a:ext cx="7543800" cy="5105400"/>
          </a:xfrm>
        </p:spPr>
        <p:txBody>
          <a:bodyPr>
            <a:normAutofit/>
          </a:bodyPr>
          <a:lstStyle/>
          <a:p>
            <a:pPr marL="0" indent="0">
              <a:lnSpc>
                <a:spcPct val="200000"/>
              </a:lnSpc>
              <a:buNone/>
            </a:pPr>
            <a:r>
              <a:rPr lang="en-US" dirty="0" smtClean="0"/>
              <a:t>	</a:t>
            </a:r>
          </a:p>
          <a:p>
            <a:pPr lvl="1">
              <a:buFont typeface="Wingdings" panose="05000000000000000000" pitchFamily="2" charset="2"/>
              <a:buChar char="q"/>
            </a:pPr>
            <a:r>
              <a:rPr lang="en-US" sz="3000" dirty="0" smtClean="0"/>
              <a:t> Textbooks </a:t>
            </a:r>
            <a:r>
              <a:rPr lang="en-US" sz="3000" u="sng" dirty="0" smtClean="0"/>
              <a:t>sold</a:t>
            </a:r>
            <a:r>
              <a:rPr lang="en-US" sz="3000" dirty="0" smtClean="0"/>
              <a:t> to adults </a:t>
            </a:r>
          </a:p>
          <a:p>
            <a:pPr lvl="1">
              <a:buFont typeface="Wingdings" panose="05000000000000000000" pitchFamily="2" charset="2"/>
              <a:buChar char="q"/>
            </a:pPr>
            <a:r>
              <a:rPr lang="en-US" sz="3000" dirty="0" smtClean="0"/>
              <a:t> Tool kits </a:t>
            </a:r>
            <a:r>
              <a:rPr lang="en-US" sz="3000" u="sng" dirty="0" smtClean="0"/>
              <a:t>sold</a:t>
            </a:r>
            <a:r>
              <a:rPr lang="en-US" sz="3000" dirty="0" smtClean="0"/>
              <a:t> to adults, i.e. carpentry 	and cosmetology tools</a:t>
            </a:r>
          </a:p>
          <a:p>
            <a:pPr lvl="1">
              <a:buFont typeface="Wingdings" panose="05000000000000000000" pitchFamily="2" charset="2"/>
              <a:buChar char="q"/>
            </a:pPr>
            <a:r>
              <a:rPr lang="en-US" sz="3000" dirty="0" smtClean="0"/>
              <a:t> Safety glasses </a:t>
            </a:r>
            <a:r>
              <a:rPr lang="en-US" sz="3000" u="sng" dirty="0" smtClean="0"/>
              <a:t>sold</a:t>
            </a:r>
            <a:r>
              <a:rPr lang="en-US" sz="3000" dirty="0" smtClean="0"/>
              <a:t> to adults</a:t>
            </a:r>
          </a:p>
          <a:p>
            <a:pPr lvl="1">
              <a:buFont typeface="Wingdings" panose="05000000000000000000" pitchFamily="2" charset="2"/>
              <a:buChar char="q"/>
            </a:pPr>
            <a:r>
              <a:rPr lang="en-US" sz="3000" dirty="0" smtClean="0"/>
              <a:t> Scrubs and uniforms </a:t>
            </a:r>
            <a:r>
              <a:rPr lang="en-US" sz="3000" u="sng" dirty="0" smtClean="0"/>
              <a:t>sold</a:t>
            </a:r>
            <a:r>
              <a:rPr lang="en-US" sz="3000" dirty="0" smtClean="0"/>
              <a:t> to adults </a:t>
            </a:r>
          </a:p>
          <a:p>
            <a:pPr lvl="1">
              <a:buFont typeface="Wingdings" panose="05000000000000000000" pitchFamily="2" charset="2"/>
              <a:buChar char="q"/>
            </a:pPr>
            <a:r>
              <a:rPr lang="en-US" sz="3000" dirty="0" smtClean="0"/>
              <a:t> ID badges </a:t>
            </a:r>
            <a:r>
              <a:rPr lang="en-US" sz="3000" u="sng" dirty="0" smtClean="0"/>
              <a:t>sold</a:t>
            </a:r>
            <a:r>
              <a:rPr lang="en-US" sz="3000" dirty="0" smtClean="0"/>
              <a:t> to adults</a:t>
            </a:r>
          </a:p>
          <a:p>
            <a:pPr marL="914400" lvl="2" indent="0">
              <a:buNone/>
            </a:pPr>
            <a:endParaRPr lang="en-US" dirty="0" smtClean="0"/>
          </a:p>
          <a:p>
            <a:pPr marL="914400" lvl="2" indent="0">
              <a:buNone/>
            </a:pPr>
            <a:endParaRPr lang="en-US" dirty="0"/>
          </a:p>
          <a:p>
            <a:pPr marL="914400" lvl="2" indent="0">
              <a:buNone/>
            </a:pPr>
            <a:endParaRPr lang="en-US" dirty="0" smtClean="0"/>
          </a:p>
        </p:txBody>
      </p:sp>
      <p:pic>
        <p:nvPicPr>
          <p:cNvPr id="2051" name="Picture 3" descr="C:\Users\mdwalker\AppData\Local\Microsoft\Windows\Temporary Internet Files\Content.IE5\VKI7NHXL\MC900434810[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00800" y="4800600"/>
            <a:ext cx="1828800" cy="14302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09779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1066800"/>
            <a:ext cx="7162800" cy="685800"/>
          </a:xfrm>
        </p:spPr>
        <p:txBody>
          <a:bodyPr>
            <a:normAutofit fontScale="90000"/>
          </a:bodyPr>
          <a:lstStyle/>
          <a:p>
            <a:r>
              <a:rPr lang="en-US" dirty="0" smtClean="0">
                <a:latin typeface="+mn-lt"/>
                <a:cs typeface="Aharoni" panose="02010803020104030203" pitchFamily="2" charset="-79"/>
              </a:rPr>
              <a:t>Admissions</a:t>
            </a:r>
            <a:endParaRPr lang="en-US" dirty="0">
              <a:latin typeface="+mn-lt"/>
              <a:cs typeface="Aharoni" panose="02010803020104030203" pitchFamily="2" charset="-79"/>
            </a:endParaRPr>
          </a:p>
        </p:txBody>
      </p:sp>
      <p:sp>
        <p:nvSpPr>
          <p:cNvPr id="5" name="Subtitle 4"/>
          <p:cNvSpPr>
            <a:spLocks noGrp="1"/>
          </p:cNvSpPr>
          <p:nvPr>
            <p:ph type="subTitle" idx="1"/>
          </p:nvPr>
        </p:nvSpPr>
        <p:spPr>
          <a:xfrm>
            <a:off x="1295400" y="2057400"/>
            <a:ext cx="6400800" cy="3733800"/>
          </a:xfrm>
          <a:noFill/>
          <a:ln>
            <a:noFill/>
          </a:ln>
        </p:spPr>
        <p:style>
          <a:lnRef idx="1">
            <a:schemeClr val="accent5"/>
          </a:lnRef>
          <a:fillRef idx="2">
            <a:schemeClr val="accent5"/>
          </a:fillRef>
          <a:effectRef idx="1">
            <a:schemeClr val="accent5"/>
          </a:effectRef>
          <a:fontRef idx="minor">
            <a:schemeClr val="dk1"/>
          </a:fontRef>
        </p:style>
        <p:txBody>
          <a:bodyPr>
            <a:normAutofit/>
          </a:bodyPr>
          <a:lstStyle/>
          <a:p>
            <a:pPr marL="457200" indent="-457200" algn="l">
              <a:buFont typeface="Wingdings" panose="05000000000000000000" pitchFamily="2" charset="2"/>
              <a:buChar char="q"/>
            </a:pPr>
            <a:r>
              <a:rPr lang="en-US" dirty="0" smtClean="0">
                <a:solidFill>
                  <a:schemeClr val="tx1"/>
                </a:solidFill>
              </a:rPr>
              <a:t>Admission to an </a:t>
            </a:r>
            <a:r>
              <a:rPr lang="en-US" dirty="0">
                <a:solidFill>
                  <a:schemeClr val="tx1"/>
                </a:solidFill>
              </a:rPr>
              <a:t>athletic or other event </a:t>
            </a:r>
            <a:r>
              <a:rPr lang="en-US" dirty="0" smtClean="0">
                <a:solidFill>
                  <a:schemeClr val="tx1"/>
                </a:solidFill>
              </a:rPr>
              <a:t>sponsored by a school is exempt. (FAC Rule 12A-1.005)</a:t>
            </a:r>
          </a:p>
          <a:p>
            <a:pPr marL="457200" indent="-457200" algn="l">
              <a:buFont typeface="Wingdings" panose="05000000000000000000" pitchFamily="2" charset="2"/>
              <a:buChar char="q"/>
            </a:pPr>
            <a:r>
              <a:rPr lang="en-US" dirty="0" smtClean="0">
                <a:solidFill>
                  <a:schemeClr val="tx1"/>
                </a:solidFill>
              </a:rPr>
              <a:t>Examples: </a:t>
            </a:r>
          </a:p>
          <a:p>
            <a:pPr marL="914400" lvl="1" indent="-457200" algn="l">
              <a:buFont typeface="Wingdings" panose="05000000000000000000" pitchFamily="2" charset="2"/>
              <a:buChar char="§"/>
            </a:pPr>
            <a:r>
              <a:rPr lang="en-US" dirty="0" smtClean="0">
                <a:solidFill>
                  <a:schemeClr val="tx1"/>
                </a:solidFill>
              </a:rPr>
              <a:t>School sports </a:t>
            </a:r>
          </a:p>
          <a:p>
            <a:pPr marL="914400" lvl="1" indent="-457200" algn="l">
              <a:buFont typeface="Wingdings" panose="05000000000000000000" pitchFamily="2" charset="2"/>
              <a:buChar char="§"/>
            </a:pPr>
            <a:r>
              <a:rPr lang="en-US" dirty="0" smtClean="0">
                <a:solidFill>
                  <a:schemeClr val="tx1"/>
                </a:solidFill>
              </a:rPr>
              <a:t>School drama plays</a:t>
            </a:r>
          </a:p>
          <a:p>
            <a:pPr marL="914400" lvl="1" indent="-457200" algn="l">
              <a:buFont typeface="Wingdings" panose="05000000000000000000" pitchFamily="2" charset="2"/>
              <a:buChar char="§"/>
            </a:pPr>
            <a:r>
              <a:rPr lang="en-US" dirty="0" smtClean="0">
                <a:solidFill>
                  <a:schemeClr val="tx1"/>
                </a:solidFill>
              </a:rPr>
              <a:t>School band concerts</a:t>
            </a:r>
          </a:p>
          <a:p>
            <a:pPr marL="914400" lvl="1" indent="-457200" algn="l">
              <a:buFont typeface="Wingdings" panose="05000000000000000000" pitchFamily="2" charset="2"/>
              <a:buChar char="§"/>
            </a:pPr>
            <a:r>
              <a:rPr lang="en-US" dirty="0" smtClean="0">
                <a:solidFill>
                  <a:schemeClr val="tx1"/>
                </a:solidFill>
              </a:rPr>
              <a:t>School dances</a:t>
            </a:r>
          </a:p>
          <a:p>
            <a:pPr marL="914400" lvl="1" indent="-457200" algn="l">
              <a:buFont typeface="Wingdings" panose="05000000000000000000" pitchFamily="2" charset="2"/>
              <a:buChar char="§"/>
            </a:pPr>
            <a:endParaRPr lang="en-US" dirty="0" smtClean="0">
              <a:solidFill>
                <a:schemeClr val="tx1"/>
              </a:solidFill>
            </a:endParaRPr>
          </a:p>
          <a:p>
            <a:pPr marL="914400" lvl="1" indent="-457200" algn="l">
              <a:buFont typeface="Wingdings" panose="05000000000000000000" pitchFamily="2" charset="2"/>
              <a:buChar char="§"/>
            </a:pPr>
            <a:endParaRPr lang="en-US" dirty="0" smtClean="0">
              <a:solidFill>
                <a:schemeClr val="tx1"/>
              </a:solidFill>
            </a:endParaRPr>
          </a:p>
          <a:p>
            <a:pPr algn="l"/>
            <a:endParaRPr lang="en-US" dirty="0" smtClean="0"/>
          </a:p>
          <a:p>
            <a:pPr algn="l"/>
            <a:endParaRPr lang="en-US" dirty="0"/>
          </a:p>
        </p:txBody>
      </p:sp>
    </p:spTree>
    <p:extLst>
      <p:ext uri="{BB962C8B-B14F-4D97-AF65-F5344CB8AC3E}">
        <p14:creationId xmlns:p14="http://schemas.microsoft.com/office/powerpoint/2010/main" val="22529127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Parking </a:t>
            </a:r>
            <a:endParaRPr lang="en-US" dirty="0"/>
          </a:p>
        </p:txBody>
      </p:sp>
      <p:sp>
        <p:nvSpPr>
          <p:cNvPr id="3" name="Content Placeholder 2"/>
          <p:cNvSpPr>
            <a:spLocks noGrp="1"/>
          </p:cNvSpPr>
          <p:nvPr>
            <p:ph idx="1"/>
          </p:nvPr>
        </p:nvSpPr>
        <p:spPr/>
        <p:txBody>
          <a:bodyPr/>
          <a:lstStyle/>
          <a:p>
            <a:pPr>
              <a:buFont typeface="Wingdings" panose="05000000000000000000" pitchFamily="2" charset="2"/>
              <a:buChar char="q"/>
            </a:pPr>
            <a:r>
              <a:rPr lang="en-US" dirty="0" smtClean="0"/>
              <a:t>Parking receipts will be considered a donation and will not be taxed.</a:t>
            </a:r>
          </a:p>
          <a:p>
            <a:pPr marL="0" indent="0">
              <a:buNone/>
            </a:pP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21250289">
            <a:off x="6328976" y="4346383"/>
            <a:ext cx="1647620" cy="1731763"/>
          </a:xfrm>
          <a:prstGeom prst="rect">
            <a:avLst/>
          </a:prstGeom>
        </p:spPr>
      </p:pic>
    </p:spTree>
    <p:extLst>
      <p:ext uri="{BB962C8B-B14F-4D97-AF65-F5344CB8AC3E}">
        <p14:creationId xmlns:p14="http://schemas.microsoft.com/office/powerpoint/2010/main" val="26963150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762000"/>
            <a:ext cx="6965245" cy="858818"/>
          </a:xfrm>
        </p:spPr>
        <p:txBody>
          <a:bodyPr>
            <a:normAutofit/>
          </a:bodyPr>
          <a:lstStyle/>
          <a:p>
            <a:r>
              <a:rPr lang="en-US" sz="4000" dirty="0" smtClean="0"/>
              <a:t>Certificate of Exemption </a:t>
            </a:r>
            <a:endParaRPr lang="en-US" sz="4000" dirty="0"/>
          </a:p>
        </p:txBody>
      </p:sp>
      <p:sp>
        <p:nvSpPr>
          <p:cNvPr id="3" name="Content Placeholder 2"/>
          <p:cNvSpPr>
            <a:spLocks noGrp="1"/>
          </p:cNvSpPr>
          <p:nvPr>
            <p:ph idx="1"/>
          </p:nvPr>
        </p:nvSpPr>
        <p:spPr>
          <a:xfrm>
            <a:off x="990600" y="1620818"/>
            <a:ext cx="7315200" cy="4322782"/>
          </a:xfrm>
          <a:solidFill>
            <a:schemeClr val="tx2">
              <a:lumMod val="20000"/>
              <a:lumOff val="80000"/>
            </a:schemeClr>
          </a:solidFill>
        </p:spPr>
        <p:style>
          <a:lnRef idx="1">
            <a:schemeClr val="accent3"/>
          </a:lnRef>
          <a:fillRef idx="1001">
            <a:schemeClr val="lt2"/>
          </a:fillRef>
          <a:effectRef idx="1">
            <a:schemeClr val="accent3"/>
          </a:effectRef>
          <a:fontRef idx="minor">
            <a:schemeClr val="dk1"/>
          </a:fontRef>
        </p:style>
        <p:txBody>
          <a:bodyPr>
            <a:normAutofit/>
          </a:bodyPr>
          <a:lstStyle/>
          <a:p>
            <a:pPr>
              <a:buClr>
                <a:schemeClr val="tx2"/>
              </a:buClr>
              <a:buFont typeface="Wingdings" panose="05000000000000000000" pitchFamily="2" charset="2"/>
              <a:buChar char="Ø"/>
            </a:pPr>
            <a:r>
              <a:rPr lang="en-US" dirty="0" smtClean="0"/>
              <a:t>Certificate of Exemption ONLY applies to purchases made by the school. To qualify for tax exemption, purchases made by the school must have an educational purpose and benefit the school, the teachers, and/or the students. </a:t>
            </a:r>
          </a:p>
          <a:p>
            <a:pPr>
              <a:buClr>
                <a:schemeClr val="tx2"/>
              </a:buClr>
              <a:buFont typeface="Wingdings" panose="05000000000000000000" pitchFamily="2" charset="2"/>
              <a:buChar char="Ø"/>
            </a:pPr>
            <a:endParaRPr lang="en-US" dirty="0" smtClean="0"/>
          </a:p>
          <a:p>
            <a:pPr>
              <a:buClr>
                <a:schemeClr val="tx2"/>
              </a:buClr>
              <a:buFont typeface="Wingdings" panose="05000000000000000000" pitchFamily="2" charset="2"/>
              <a:buChar char="Ø"/>
            </a:pPr>
            <a:r>
              <a:rPr lang="en-US" dirty="0" smtClean="0"/>
              <a:t>Exemption </a:t>
            </a:r>
            <a:r>
              <a:rPr lang="en-US" dirty="0"/>
              <a:t>DOES NOT apply to </a:t>
            </a:r>
            <a:r>
              <a:rPr lang="en-US" dirty="0" smtClean="0"/>
              <a:t>sales. However, per FL Statute 212.08, some sales are tax exempt.</a:t>
            </a:r>
            <a:endParaRPr lang="en-US" dirty="0"/>
          </a:p>
          <a:p>
            <a:pPr marL="0" indent="0">
              <a:buNone/>
            </a:pPr>
            <a:endParaRPr lang="en-US" dirty="0" smtClean="0"/>
          </a:p>
          <a:p>
            <a:endParaRPr lang="en-US" dirty="0"/>
          </a:p>
        </p:txBody>
      </p:sp>
    </p:spTree>
    <p:extLst>
      <p:ext uri="{BB962C8B-B14F-4D97-AF65-F5344CB8AC3E}">
        <p14:creationId xmlns:p14="http://schemas.microsoft.com/office/powerpoint/2010/main" val="20243310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5023" y="990600"/>
            <a:ext cx="6965245" cy="1029467"/>
          </a:xfrm>
        </p:spPr>
        <p:txBody>
          <a:bodyPr>
            <a:normAutofit fontScale="90000"/>
          </a:bodyPr>
          <a:lstStyle/>
          <a:p>
            <a:r>
              <a:rPr lang="en-US" sz="4000" dirty="0" smtClean="0"/>
              <a:t>Payment of sales tax on items purchased for resale</a:t>
            </a:r>
            <a:r>
              <a:rPr lang="en-US" dirty="0" smtClean="0"/>
              <a:t/>
            </a:r>
            <a:br>
              <a:rPr lang="en-US" dirty="0" smtClean="0"/>
            </a:br>
            <a:endParaRPr lang="en-US" dirty="0"/>
          </a:p>
        </p:txBody>
      </p:sp>
      <p:sp>
        <p:nvSpPr>
          <p:cNvPr id="3" name="Content Placeholder 2"/>
          <p:cNvSpPr>
            <a:spLocks noGrp="1"/>
          </p:cNvSpPr>
          <p:nvPr>
            <p:ph idx="1"/>
          </p:nvPr>
        </p:nvSpPr>
        <p:spPr>
          <a:xfrm>
            <a:off x="1447800" y="1905000"/>
            <a:ext cx="6196405" cy="3680012"/>
          </a:xfrm>
        </p:spPr>
        <p:style>
          <a:lnRef idx="1">
            <a:schemeClr val="accent4"/>
          </a:lnRef>
          <a:fillRef idx="1002">
            <a:schemeClr val="lt2"/>
          </a:fillRef>
          <a:effectRef idx="2">
            <a:schemeClr val="accent4"/>
          </a:effectRef>
          <a:fontRef idx="minor">
            <a:schemeClr val="lt1"/>
          </a:fontRef>
        </p:style>
        <p:txBody>
          <a:bodyPr>
            <a:normAutofit fontScale="85000" lnSpcReduction="20000"/>
          </a:bodyPr>
          <a:lstStyle/>
          <a:p>
            <a:pPr>
              <a:buClr>
                <a:schemeClr val="tx2">
                  <a:lumMod val="50000"/>
                </a:schemeClr>
              </a:buClr>
              <a:buFont typeface="Wingdings" panose="05000000000000000000" pitchFamily="2" charset="2"/>
              <a:buChar char="q"/>
            </a:pPr>
            <a:r>
              <a:rPr lang="en-US" dirty="0" smtClean="0"/>
              <a:t>Per Rule 12A-1.0011, K-12 schools are allowed to pay sales tax to suppliers on the </a:t>
            </a:r>
            <a:r>
              <a:rPr lang="en-US" u="sng" dirty="0" smtClean="0"/>
              <a:t>cost of items purchased for resale </a:t>
            </a:r>
            <a:r>
              <a:rPr lang="en-US" dirty="0" smtClean="0"/>
              <a:t>rather than collect sales tax at the point of sale. Examples of items purchased for resale:</a:t>
            </a:r>
          </a:p>
          <a:p>
            <a:pPr lvl="1">
              <a:buClr>
                <a:schemeClr val="tx2">
                  <a:lumMod val="50000"/>
                </a:schemeClr>
              </a:buClr>
              <a:buFont typeface="Wingdings" panose="05000000000000000000" pitchFamily="2" charset="2"/>
              <a:buChar char="q"/>
            </a:pPr>
            <a:endParaRPr lang="en-US" sz="2400" dirty="0" smtClean="0"/>
          </a:p>
          <a:p>
            <a:pPr lvl="1">
              <a:buClr>
                <a:schemeClr val="tx2">
                  <a:lumMod val="50000"/>
                </a:schemeClr>
              </a:buClr>
              <a:buFont typeface="Wingdings" panose="05000000000000000000" pitchFamily="2" charset="2"/>
              <a:buChar char="q"/>
            </a:pPr>
            <a:r>
              <a:rPr lang="en-US" sz="2400" dirty="0" smtClean="0"/>
              <a:t>School materials and supplies (items sold at the school store).</a:t>
            </a:r>
          </a:p>
          <a:p>
            <a:pPr lvl="1">
              <a:buClr>
                <a:schemeClr val="tx2">
                  <a:lumMod val="50000"/>
                </a:schemeClr>
              </a:buClr>
              <a:buFont typeface="Wingdings" panose="05000000000000000000" pitchFamily="2" charset="2"/>
              <a:buChar char="q"/>
            </a:pPr>
            <a:r>
              <a:rPr lang="en-US" sz="2400" dirty="0" smtClean="0"/>
              <a:t>Fundraising supplies (such as candy, y-ties, greeting cards, T-shirts, </a:t>
            </a:r>
            <a:r>
              <a:rPr lang="en-US" sz="2400" dirty="0" err="1" smtClean="0"/>
              <a:t>smencils</a:t>
            </a:r>
            <a:r>
              <a:rPr lang="en-US" sz="2400" dirty="0" smtClean="0"/>
              <a:t>, sports bottles, car magnets, and similar items). </a:t>
            </a:r>
          </a:p>
          <a:p>
            <a:pPr lvl="1">
              <a:buClr>
                <a:schemeClr val="tx2">
                  <a:lumMod val="50000"/>
                </a:schemeClr>
              </a:buClr>
              <a:buFont typeface="Wingdings" panose="05000000000000000000" pitchFamily="2" charset="2"/>
              <a:buChar char="q"/>
            </a:pPr>
            <a:r>
              <a:rPr lang="en-US" sz="2400" dirty="0" smtClean="0"/>
              <a:t>Concession food and supplies (pizza, soda, candy).</a:t>
            </a:r>
          </a:p>
          <a:p>
            <a:pPr marL="365760" lvl="1" indent="0">
              <a:buClr>
                <a:schemeClr val="tx2">
                  <a:lumMod val="50000"/>
                </a:schemeClr>
              </a:buClr>
              <a:buNone/>
            </a:pPr>
            <a:endParaRPr lang="en-US" dirty="0"/>
          </a:p>
        </p:txBody>
      </p:sp>
      <p:pic>
        <p:nvPicPr>
          <p:cNvPr id="3074" name="Picture 2" descr="C:\Users\mdwalker\AppData\Local\Microsoft\Windows\Temporary Internet Files\Content.IE5\VKI7NHXL\MC900232723[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62800" y="4800600"/>
            <a:ext cx="1225550" cy="13731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48374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381000"/>
            <a:ext cx="8229600" cy="609600"/>
          </a:xfrm>
        </p:spPr>
        <p:txBody>
          <a:bodyPr>
            <a:normAutofit fontScale="90000"/>
          </a:bodyPr>
          <a:lstStyle/>
          <a:p>
            <a:r>
              <a:rPr lang="en-US" dirty="0" smtClean="0">
                <a:solidFill>
                  <a:srgbClr val="800080"/>
                </a:solidFill>
                <a:latin typeface="Narkisim" panose="020E0502050101010101" pitchFamily="34" charset="-79"/>
                <a:cs typeface="Narkisim" panose="020E0502050101010101" pitchFamily="34" charset="-79"/>
              </a:rPr>
              <a:t> </a:t>
            </a:r>
            <a:r>
              <a:rPr lang="en-US" sz="3100" b="1" u="sng" dirty="0" smtClean="0">
                <a:solidFill>
                  <a:schemeClr val="tx2"/>
                </a:solidFill>
                <a:latin typeface="Narkisim" panose="020E0502050101010101" pitchFamily="34" charset="-79"/>
                <a:cs typeface="Narkisim" panose="020E0502050101010101" pitchFamily="34" charset="-79"/>
              </a:rPr>
              <a:t>Examples of Exempt and Taxable Purchases</a:t>
            </a:r>
            <a:endParaRPr lang="en-US" sz="3100" b="1" u="sng" dirty="0">
              <a:solidFill>
                <a:schemeClr val="tx2"/>
              </a:solidFill>
              <a:latin typeface="Narkisim" panose="020E0502050101010101" pitchFamily="34" charset="-79"/>
              <a:cs typeface="Narkisim" panose="020E0502050101010101" pitchFamily="34" charset="-79"/>
            </a:endParaRPr>
          </a:p>
        </p:txBody>
      </p:sp>
      <p:sp>
        <p:nvSpPr>
          <p:cNvPr id="5" name="Content Placeholder 4"/>
          <p:cNvSpPr>
            <a:spLocks noGrp="1"/>
          </p:cNvSpPr>
          <p:nvPr>
            <p:ph sz="quarter" idx="13"/>
          </p:nvPr>
        </p:nvSpPr>
        <p:spPr>
          <a:xfrm>
            <a:off x="685800" y="914400"/>
            <a:ext cx="4038600" cy="5486400"/>
          </a:xfrm>
        </p:spPr>
        <p:txBody>
          <a:bodyPr>
            <a:noAutofit/>
          </a:bodyPr>
          <a:lstStyle/>
          <a:p>
            <a:pPr>
              <a:buClr>
                <a:schemeClr val="tx2">
                  <a:lumMod val="50000"/>
                </a:schemeClr>
              </a:buClr>
              <a:buFont typeface="Wingdings" panose="05000000000000000000" pitchFamily="2" charset="2"/>
              <a:buChar char="q"/>
            </a:pPr>
            <a:r>
              <a:rPr lang="en-US" sz="1800" i="1" dirty="0" smtClean="0">
                <a:latin typeface="Baskerville Old Face" panose="02020602080505020303" pitchFamily="18" charset="0"/>
                <a:cs typeface="Narkisim" panose="020E0502050101010101" pitchFamily="34" charset="-79"/>
              </a:rPr>
              <a:t>EXEMPT PURCHASES FOR </a:t>
            </a:r>
            <a:r>
              <a:rPr lang="en-US" sz="1800" i="1" u="sng" dirty="0" smtClean="0">
                <a:latin typeface="Baskerville Old Face" panose="02020602080505020303" pitchFamily="18" charset="0"/>
                <a:cs typeface="Narkisim" panose="020E0502050101010101" pitchFamily="34" charset="-79"/>
              </a:rPr>
              <a:t>SCHOOL USE</a:t>
            </a:r>
            <a:r>
              <a:rPr lang="en-US" sz="2000" i="1" dirty="0" smtClean="0">
                <a:latin typeface="Baskerville Old Face" panose="02020602080505020303" pitchFamily="18" charset="0"/>
                <a:cs typeface="Narkisim" panose="020E0502050101010101" pitchFamily="34" charset="-79"/>
              </a:rPr>
              <a:t>:</a:t>
            </a:r>
          </a:p>
          <a:p>
            <a:pPr>
              <a:buClr>
                <a:schemeClr val="tx2">
                  <a:lumMod val="50000"/>
                </a:schemeClr>
              </a:buClr>
              <a:buFont typeface="Wingdings" panose="05000000000000000000" pitchFamily="2" charset="2"/>
              <a:buChar char="Ø"/>
            </a:pPr>
            <a:r>
              <a:rPr lang="en-US" sz="1600" dirty="0" smtClean="0">
                <a:latin typeface="Baskerville Old Face" panose="02020602080505020303" pitchFamily="18" charset="0"/>
                <a:cs typeface="Narkisim" panose="020E0502050101010101" pitchFamily="34" charset="-79"/>
              </a:rPr>
              <a:t>Classroom supplies and technology</a:t>
            </a:r>
          </a:p>
          <a:p>
            <a:pPr>
              <a:buClr>
                <a:schemeClr val="tx2">
                  <a:lumMod val="50000"/>
                </a:schemeClr>
              </a:buClr>
              <a:buFont typeface="Wingdings" panose="05000000000000000000" pitchFamily="2" charset="2"/>
              <a:buChar char="Ø"/>
            </a:pPr>
            <a:r>
              <a:rPr lang="en-US" sz="1600" dirty="0" smtClean="0">
                <a:latin typeface="Baskerville Old Face" panose="02020602080505020303" pitchFamily="18" charset="0"/>
                <a:cs typeface="Narkisim" panose="020E0502050101010101" pitchFamily="34" charset="-79"/>
              </a:rPr>
              <a:t>Uniforms &amp; musical instruments (student clubs, cheerleading, band, and athletics)</a:t>
            </a:r>
          </a:p>
          <a:p>
            <a:pPr>
              <a:buClr>
                <a:schemeClr val="tx2">
                  <a:lumMod val="50000"/>
                </a:schemeClr>
              </a:buClr>
              <a:buFont typeface="Wingdings" panose="05000000000000000000" pitchFamily="2" charset="2"/>
              <a:buChar char="Ø"/>
            </a:pPr>
            <a:r>
              <a:rPr lang="en-US" sz="1600" dirty="0" smtClean="0">
                <a:latin typeface="Baskerville Old Face" panose="02020602080505020303" pitchFamily="18" charset="0"/>
                <a:cs typeface="Narkisim" panose="020E0502050101010101" pitchFamily="34" charset="-79"/>
              </a:rPr>
              <a:t>T-shirts for students, </a:t>
            </a:r>
            <a:r>
              <a:rPr lang="en-US" sz="1600" b="1" dirty="0" smtClean="0">
                <a:solidFill>
                  <a:srgbClr val="C00000"/>
                </a:solidFill>
                <a:latin typeface="Baskerville Old Face" panose="02020602080505020303" pitchFamily="18" charset="0"/>
                <a:cs typeface="Narkisim" panose="020E0502050101010101" pitchFamily="34" charset="-79"/>
              </a:rPr>
              <a:t>if</a:t>
            </a:r>
            <a:r>
              <a:rPr lang="en-US" sz="1600" dirty="0" smtClean="0">
                <a:latin typeface="Baskerville Old Face" panose="02020602080505020303" pitchFamily="18" charset="0"/>
                <a:cs typeface="Narkisim" panose="020E0502050101010101" pitchFamily="34" charset="-79"/>
              </a:rPr>
              <a:t> </a:t>
            </a:r>
            <a:r>
              <a:rPr lang="en-US" sz="1600" b="1" dirty="0" smtClean="0">
                <a:solidFill>
                  <a:srgbClr val="C00000"/>
                </a:solidFill>
                <a:latin typeface="Baskerville Old Face" panose="02020602080505020303" pitchFamily="18" charset="0"/>
                <a:cs typeface="Narkisim" panose="020E0502050101010101" pitchFamily="34" charset="-79"/>
              </a:rPr>
              <a:t>given away </a:t>
            </a:r>
            <a:r>
              <a:rPr lang="en-US" sz="1600" dirty="0" smtClean="0">
                <a:latin typeface="Baskerville Old Face" panose="02020602080505020303" pitchFamily="18" charset="0"/>
                <a:cs typeface="Narkisim" panose="020E0502050101010101" pitchFamily="34" charset="-79"/>
              </a:rPr>
              <a:t>(this includes T-shirts included with club dues)</a:t>
            </a:r>
            <a:r>
              <a:rPr lang="en-US" sz="1600" dirty="0" smtClean="0">
                <a:solidFill>
                  <a:srgbClr val="C00000"/>
                </a:solidFill>
                <a:latin typeface="Baskerville Old Face" panose="02020602080505020303" pitchFamily="18" charset="0"/>
                <a:cs typeface="Narkisim" panose="020E0502050101010101" pitchFamily="34" charset="-79"/>
              </a:rPr>
              <a:t> </a:t>
            </a:r>
            <a:endParaRPr lang="en-US" sz="1600" dirty="0" smtClean="0">
              <a:latin typeface="Baskerville Old Face" panose="02020602080505020303" pitchFamily="18" charset="0"/>
              <a:cs typeface="Narkisim" panose="020E0502050101010101" pitchFamily="34" charset="-79"/>
            </a:endParaRPr>
          </a:p>
          <a:p>
            <a:pPr>
              <a:buClr>
                <a:schemeClr val="tx2">
                  <a:lumMod val="50000"/>
                </a:schemeClr>
              </a:buClr>
              <a:buFont typeface="Wingdings" panose="05000000000000000000" pitchFamily="2" charset="2"/>
              <a:buChar char="Ø"/>
            </a:pPr>
            <a:r>
              <a:rPr lang="en-US" sz="1600" dirty="0" smtClean="0">
                <a:latin typeface="Baskerville Old Face" panose="02020602080505020303" pitchFamily="18" charset="0"/>
                <a:cs typeface="Narkisim" panose="020E0502050101010101" pitchFamily="34" charset="-79"/>
              </a:rPr>
              <a:t>Food for school events </a:t>
            </a:r>
            <a:r>
              <a:rPr lang="en-US" sz="1600" dirty="0">
                <a:latin typeface="Baskerville Old Face" panose="02020602080505020303" pitchFamily="18" charset="0"/>
                <a:cs typeface="Narkisim" panose="020E0502050101010101" pitchFamily="34" charset="-79"/>
              </a:rPr>
              <a:t>&amp; </a:t>
            </a:r>
            <a:r>
              <a:rPr lang="en-US" sz="1600" dirty="0" smtClean="0">
                <a:latin typeface="Baskerville Old Face" panose="02020602080505020303" pitchFamily="18" charset="0"/>
                <a:cs typeface="Narkisim" panose="020E0502050101010101" pitchFamily="34" charset="-79"/>
              </a:rPr>
              <a:t>activities, student incentives, official staff meetings, and student &amp; staff recognition (must be reasonable and occur </a:t>
            </a:r>
            <a:r>
              <a:rPr lang="en-US" sz="1600" dirty="0">
                <a:latin typeface="Baskerville Old Face" panose="02020602080505020303" pitchFamily="18" charset="0"/>
                <a:cs typeface="Narkisim" panose="020E0502050101010101" pitchFamily="34" charset="-79"/>
              </a:rPr>
              <a:t>on a limited </a:t>
            </a:r>
            <a:r>
              <a:rPr lang="en-US" sz="1600" dirty="0" smtClean="0">
                <a:latin typeface="Baskerville Old Face" panose="02020602080505020303" pitchFamily="18" charset="0"/>
                <a:cs typeface="Narkisim" panose="020E0502050101010101" pitchFamily="34" charset="-79"/>
              </a:rPr>
              <a:t>basis) </a:t>
            </a:r>
          </a:p>
          <a:p>
            <a:pPr>
              <a:buClr>
                <a:schemeClr val="tx2">
                  <a:lumMod val="50000"/>
                </a:schemeClr>
              </a:buClr>
              <a:buFont typeface="Wingdings" panose="05000000000000000000" pitchFamily="2" charset="2"/>
              <a:buChar char="Ø"/>
            </a:pPr>
            <a:r>
              <a:rPr lang="en-US" sz="1600" dirty="0" smtClean="0">
                <a:latin typeface="Baskerville Old Face" panose="02020602080505020303" pitchFamily="18" charset="0"/>
                <a:cs typeface="Narkisim" panose="020E0502050101010101" pitchFamily="34" charset="-79"/>
              </a:rPr>
              <a:t>Tickets or entrance fees for field trips (even if student pays)</a:t>
            </a:r>
          </a:p>
          <a:p>
            <a:pPr>
              <a:buClr>
                <a:schemeClr val="tx2">
                  <a:lumMod val="50000"/>
                </a:schemeClr>
              </a:buClr>
              <a:buFont typeface="Wingdings" panose="05000000000000000000" pitchFamily="2" charset="2"/>
              <a:buChar char="Ø"/>
            </a:pPr>
            <a:r>
              <a:rPr lang="en-US" sz="1600" dirty="0" smtClean="0">
                <a:latin typeface="Baskerville Old Face" panose="02020602080505020303" pitchFamily="18" charset="0"/>
                <a:cs typeface="Narkisim" panose="020E0502050101010101" pitchFamily="34" charset="-79"/>
              </a:rPr>
              <a:t>Rental of venues, décor, and food for special student events such as Prom, Homecoming, 8</a:t>
            </a:r>
            <a:r>
              <a:rPr lang="en-US" sz="1600" baseline="30000" dirty="0" smtClean="0">
                <a:latin typeface="Baskerville Old Face" panose="02020602080505020303" pitchFamily="18" charset="0"/>
                <a:cs typeface="Narkisim" panose="020E0502050101010101" pitchFamily="34" charset="-79"/>
              </a:rPr>
              <a:t>th</a:t>
            </a:r>
            <a:r>
              <a:rPr lang="en-US" sz="1600" dirty="0" smtClean="0">
                <a:latin typeface="Baskerville Old Face" panose="02020602080505020303" pitchFamily="18" charset="0"/>
                <a:cs typeface="Narkisim" panose="020E0502050101010101" pitchFamily="34" charset="-79"/>
              </a:rPr>
              <a:t> Grade Dance</a:t>
            </a:r>
          </a:p>
          <a:p>
            <a:pPr marL="0" indent="0">
              <a:buClr>
                <a:schemeClr val="tx2">
                  <a:lumMod val="50000"/>
                </a:schemeClr>
              </a:buClr>
              <a:buNone/>
            </a:pPr>
            <a:endParaRPr lang="en-US" sz="1800" dirty="0">
              <a:latin typeface="Baskerville Old Face" panose="02020602080505020303" pitchFamily="18" charset="0"/>
              <a:cs typeface="Narkisim" panose="020E0502050101010101" pitchFamily="34" charset="-79"/>
            </a:endParaRPr>
          </a:p>
          <a:p>
            <a:pPr>
              <a:buClr>
                <a:schemeClr val="tx2">
                  <a:lumMod val="50000"/>
                </a:schemeClr>
              </a:buClr>
            </a:pPr>
            <a:endParaRPr lang="en-US" dirty="0" smtClean="0"/>
          </a:p>
          <a:p>
            <a:pPr>
              <a:buClr>
                <a:srgbClr val="800080"/>
              </a:buClr>
              <a:buFont typeface="Wingdings" panose="05000000000000000000" pitchFamily="2" charset="2"/>
              <a:buChar char="Ø"/>
            </a:pPr>
            <a:endParaRPr lang="en-US" dirty="0" smtClean="0"/>
          </a:p>
          <a:p>
            <a:pPr marL="0" indent="0">
              <a:buClr>
                <a:srgbClr val="800080"/>
              </a:buClr>
              <a:buNone/>
            </a:pPr>
            <a:endParaRPr lang="en-US" dirty="0" smtClean="0"/>
          </a:p>
          <a:p>
            <a:pPr>
              <a:buClr>
                <a:srgbClr val="800080"/>
              </a:buClr>
              <a:buFont typeface="Wingdings" panose="05000000000000000000" pitchFamily="2" charset="2"/>
              <a:buChar char="Ø"/>
            </a:pPr>
            <a:endParaRPr lang="en-US" dirty="0" smtClean="0"/>
          </a:p>
          <a:p>
            <a:pPr>
              <a:buClr>
                <a:srgbClr val="800080"/>
              </a:buClr>
              <a:buFont typeface="Wingdings" panose="05000000000000000000" pitchFamily="2" charset="2"/>
              <a:buChar char="Ø"/>
            </a:pPr>
            <a:endParaRPr lang="en-US" dirty="0" smtClean="0"/>
          </a:p>
          <a:p>
            <a:pPr>
              <a:buClr>
                <a:srgbClr val="800080"/>
              </a:buClr>
              <a:buFont typeface="Wingdings" panose="05000000000000000000" pitchFamily="2" charset="2"/>
              <a:buChar char="Ø"/>
            </a:pPr>
            <a:endParaRPr lang="en-US" dirty="0"/>
          </a:p>
        </p:txBody>
      </p:sp>
      <p:sp>
        <p:nvSpPr>
          <p:cNvPr id="6" name="Content Placeholder 5"/>
          <p:cNvSpPr>
            <a:spLocks noGrp="1"/>
          </p:cNvSpPr>
          <p:nvPr>
            <p:ph sz="quarter" idx="14"/>
          </p:nvPr>
        </p:nvSpPr>
        <p:spPr>
          <a:xfrm>
            <a:off x="4724400" y="914400"/>
            <a:ext cx="3733800" cy="5380037"/>
          </a:xfrm>
          <a:noFill/>
          <a:ln>
            <a:solidFill>
              <a:schemeClr val="tx1"/>
            </a:solidFill>
          </a:ln>
        </p:spPr>
        <p:txBody>
          <a:bodyPr>
            <a:noAutofit/>
          </a:bodyPr>
          <a:lstStyle/>
          <a:p>
            <a:pPr>
              <a:buClr>
                <a:schemeClr val="tx2">
                  <a:lumMod val="50000"/>
                </a:schemeClr>
              </a:buClr>
              <a:buFont typeface="Wingdings" panose="05000000000000000000" pitchFamily="2" charset="2"/>
              <a:buChar char="q"/>
            </a:pPr>
            <a:r>
              <a:rPr lang="en-US" sz="1800" i="1" dirty="0" smtClean="0">
                <a:latin typeface="Baskerville Old Face" panose="02020602080505020303" pitchFamily="18" charset="0"/>
                <a:cs typeface="Narkisim" panose="020E0502050101010101" pitchFamily="34" charset="-79"/>
              </a:rPr>
              <a:t>TAXABLE PURCHASES FOR </a:t>
            </a:r>
            <a:r>
              <a:rPr lang="en-US" sz="1800" i="1" u="sng" dirty="0" smtClean="0">
                <a:latin typeface="Baskerville Old Face" panose="02020602080505020303" pitchFamily="18" charset="0"/>
                <a:cs typeface="Narkisim" panose="020E0502050101010101" pitchFamily="34" charset="-79"/>
              </a:rPr>
              <a:t>RESALE</a:t>
            </a:r>
            <a:r>
              <a:rPr lang="en-US" sz="1800" i="1" dirty="0" smtClean="0">
                <a:solidFill>
                  <a:srgbClr val="002060"/>
                </a:solidFill>
                <a:latin typeface="Baskerville Old Face" panose="02020602080505020303" pitchFamily="18" charset="0"/>
              </a:rPr>
              <a:t>:</a:t>
            </a:r>
          </a:p>
          <a:p>
            <a:pPr>
              <a:buClr>
                <a:schemeClr val="tx2">
                  <a:lumMod val="50000"/>
                </a:schemeClr>
              </a:buClr>
              <a:buFont typeface="Wingdings" panose="05000000000000000000" pitchFamily="2" charset="2"/>
              <a:buChar char="Ø"/>
            </a:pPr>
            <a:r>
              <a:rPr lang="en-US" sz="1800" dirty="0">
                <a:effectLst/>
                <a:latin typeface="Baskerville Old Face" panose="02020602080505020303" pitchFamily="18" charset="0"/>
              </a:rPr>
              <a:t>Fundraising </a:t>
            </a:r>
            <a:r>
              <a:rPr lang="en-US" sz="1800" dirty="0" smtClean="0">
                <a:effectLst/>
                <a:latin typeface="Baskerville Old Face" panose="02020602080505020303" pitchFamily="18" charset="0"/>
              </a:rPr>
              <a:t>supplies for resale</a:t>
            </a:r>
            <a:endParaRPr lang="en-US" sz="1800" dirty="0">
              <a:effectLst/>
              <a:latin typeface="Baskerville Old Face" panose="02020602080505020303" pitchFamily="18" charset="0"/>
            </a:endParaRPr>
          </a:p>
          <a:p>
            <a:pPr>
              <a:buClr>
                <a:schemeClr val="tx2">
                  <a:lumMod val="50000"/>
                </a:schemeClr>
              </a:buClr>
              <a:buFont typeface="Wingdings" panose="05000000000000000000" pitchFamily="2" charset="2"/>
              <a:buChar char="Ø"/>
            </a:pPr>
            <a:r>
              <a:rPr lang="en-US" sz="1800" dirty="0" smtClean="0">
                <a:effectLst/>
                <a:latin typeface="Baskerville Old Face" panose="02020602080505020303" pitchFamily="18" charset="0"/>
              </a:rPr>
              <a:t>Items for sale at school store</a:t>
            </a:r>
          </a:p>
          <a:p>
            <a:pPr>
              <a:buClr>
                <a:schemeClr val="tx2">
                  <a:lumMod val="50000"/>
                </a:schemeClr>
              </a:buClr>
              <a:buFont typeface="Wingdings" panose="05000000000000000000" pitchFamily="2" charset="2"/>
              <a:buChar char="Ø"/>
            </a:pPr>
            <a:r>
              <a:rPr lang="en-US" sz="1800" dirty="0" smtClean="0">
                <a:effectLst/>
                <a:latin typeface="Baskerville Old Face" panose="02020602080505020303" pitchFamily="18" charset="0"/>
              </a:rPr>
              <a:t>Concession food and supplies for resale (except if it is an exempt grocery food) </a:t>
            </a:r>
          </a:p>
          <a:p>
            <a:pPr>
              <a:buClr>
                <a:schemeClr val="tx2">
                  <a:lumMod val="50000"/>
                </a:schemeClr>
              </a:buClr>
              <a:buFont typeface="Wingdings" panose="05000000000000000000" pitchFamily="2" charset="2"/>
              <a:buChar char="Ø"/>
            </a:pPr>
            <a:endParaRPr lang="en-US" dirty="0" smtClean="0">
              <a:latin typeface="Baskerville Old Face" panose="02020602080505020303" pitchFamily="18" charset="0"/>
            </a:endParaRPr>
          </a:p>
          <a:p>
            <a:pPr>
              <a:buFont typeface="Wingdings" panose="05000000000000000000" pitchFamily="2" charset="2"/>
              <a:buChar char="Ø"/>
            </a:pPr>
            <a:endParaRPr lang="en-US" dirty="0" smtClean="0"/>
          </a:p>
          <a:p>
            <a:pPr>
              <a:buFont typeface="Wingdings" panose="05000000000000000000" pitchFamily="2" charset="2"/>
              <a:buChar char="Ø"/>
            </a:pPr>
            <a:endParaRPr lang="en-US" dirty="0" smtClean="0"/>
          </a:p>
          <a:p>
            <a:pPr>
              <a:buFont typeface="Wingdings" panose="05000000000000000000" pitchFamily="2" charset="2"/>
              <a:buChar char="Ø"/>
            </a:pPr>
            <a:endParaRPr lang="en-US" dirty="0" smtClean="0"/>
          </a:p>
          <a:p>
            <a:pPr>
              <a:buFont typeface="Wingdings" panose="05000000000000000000" pitchFamily="2" charset="2"/>
              <a:buChar char="Ø"/>
            </a:pPr>
            <a:endParaRPr lang="en-US" dirty="0" smtClean="0"/>
          </a:p>
          <a:p>
            <a:pPr>
              <a:buFont typeface="Wingdings" panose="05000000000000000000" pitchFamily="2" charset="2"/>
              <a:buChar char="Ø"/>
            </a:pPr>
            <a:endParaRPr lang="en-US" dirty="0" smtClean="0"/>
          </a:p>
          <a:p>
            <a:pPr>
              <a:buFont typeface="Wingdings" panose="05000000000000000000" pitchFamily="2" charset="2"/>
              <a:buChar char="Ø"/>
            </a:pPr>
            <a:endParaRPr lang="en-US" dirty="0"/>
          </a:p>
        </p:txBody>
      </p:sp>
    </p:spTree>
    <p:extLst>
      <p:ext uri="{BB962C8B-B14F-4D97-AF65-F5344CB8AC3E}">
        <p14:creationId xmlns:p14="http://schemas.microsoft.com/office/powerpoint/2010/main" val="4640740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800" dirty="0" smtClean="0"/>
              <a:t>List </a:t>
            </a:r>
            <a:r>
              <a:rPr lang="en-US" sz="3800" dirty="0"/>
              <a:t>of Exempt Grocery </a:t>
            </a:r>
            <a:r>
              <a:rPr lang="en-US" sz="3800" dirty="0" smtClean="0"/>
              <a:t>Foods</a:t>
            </a:r>
            <a:endParaRPr lang="en-US" sz="3800" dirty="0"/>
          </a:p>
        </p:txBody>
      </p:sp>
      <p:sp>
        <p:nvSpPr>
          <p:cNvPr id="3" name="Content Placeholder 2"/>
          <p:cNvSpPr>
            <a:spLocks noGrp="1"/>
          </p:cNvSpPr>
          <p:nvPr>
            <p:ph idx="1"/>
          </p:nvPr>
        </p:nvSpPr>
        <p:spPr>
          <a:xfrm>
            <a:off x="1463040" y="2119257"/>
            <a:ext cx="6461760" cy="3603812"/>
          </a:xfrm>
          <a:noFill/>
          <a:effectLst>
            <a:glow rad="127000">
              <a:srgbClr val="FFFF00"/>
            </a:glow>
          </a:effectLst>
        </p:spPr>
        <p:txBody>
          <a:bodyPr>
            <a:normAutofit fontScale="92500" lnSpcReduction="20000"/>
          </a:bodyPr>
          <a:lstStyle/>
          <a:p>
            <a:pPr>
              <a:buFont typeface="Wingdings" panose="05000000000000000000" pitchFamily="2" charset="2"/>
              <a:buChar char="Ø"/>
            </a:pPr>
            <a:r>
              <a:rPr lang="en-US" dirty="0" smtClean="0"/>
              <a:t>Water (without carbonation or flavorings)</a:t>
            </a:r>
          </a:p>
          <a:p>
            <a:pPr>
              <a:buFont typeface="Wingdings" panose="05000000000000000000" pitchFamily="2" charset="2"/>
              <a:buChar char="Ø"/>
            </a:pPr>
            <a:r>
              <a:rPr lang="en-US" dirty="0" smtClean="0"/>
              <a:t>Breakfast, cereal, and granola bars</a:t>
            </a:r>
          </a:p>
          <a:p>
            <a:pPr>
              <a:buFont typeface="Wingdings" panose="05000000000000000000" pitchFamily="2" charset="2"/>
              <a:buChar char="Ø"/>
            </a:pPr>
            <a:r>
              <a:rPr lang="en-US" dirty="0"/>
              <a:t>Frozen foods (such as </a:t>
            </a:r>
            <a:r>
              <a:rPr lang="en-US" dirty="0">
                <a:effectLst/>
              </a:rPr>
              <a:t>pizza, cookie dough, hamburgers and hot dogs)</a:t>
            </a:r>
          </a:p>
          <a:p>
            <a:pPr>
              <a:buFont typeface="Wingdings" panose="05000000000000000000" pitchFamily="2" charset="2"/>
              <a:buChar char="Ø"/>
            </a:pPr>
            <a:r>
              <a:rPr lang="en-US" dirty="0" smtClean="0"/>
              <a:t>Canned foods</a:t>
            </a:r>
          </a:p>
          <a:p>
            <a:pPr>
              <a:buFont typeface="Wingdings" panose="05000000000000000000" pitchFamily="2" charset="2"/>
              <a:buChar char="Ø"/>
            </a:pPr>
            <a:r>
              <a:rPr lang="en-US" dirty="0">
                <a:effectLst/>
              </a:rPr>
              <a:t>Hamburger and hot dog buns</a:t>
            </a:r>
          </a:p>
          <a:p>
            <a:pPr>
              <a:buFont typeface="Wingdings" panose="05000000000000000000" pitchFamily="2" charset="2"/>
              <a:buChar char="Ø"/>
            </a:pPr>
            <a:r>
              <a:rPr lang="en-US" dirty="0" smtClean="0"/>
              <a:t>Crackers</a:t>
            </a:r>
          </a:p>
          <a:p>
            <a:pPr>
              <a:buFont typeface="Wingdings" panose="05000000000000000000" pitchFamily="2" charset="2"/>
              <a:buChar char="Ø"/>
            </a:pPr>
            <a:r>
              <a:rPr lang="en-US" dirty="0" smtClean="0"/>
              <a:t>Popcorn </a:t>
            </a:r>
          </a:p>
          <a:p>
            <a:pPr>
              <a:buFont typeface="Wingdings" panose="05000000000000000000" pitchFamily="2" charset="2"/>
              <a:buChar char="Ø"/>
            </a:pPr>
            <a:r>
              <a:rPr lang="en-US" dirty="0" smtClean="0"/>
              <a:t>Nuts </a:t>
            </a:r>
          </a:p>
          <a:p>
            <a:pPr>
              <a:buFont typeface="Wingdings" panose="05000000000000000000" pitchFamily="2" charset="2"/>
              <a:buChar char="Ø"/>
            </a:pPr>
            <a:r>
              <a:rPr lang="en-US" dirty="0" smtClean="0"/>
              <a:t>Bakery products</a:t>
            </a:r>
          </a:p>
          <a:p>
            <a:pPr>
              <a:buFont typeface="Wingdings" panose="05000000000000000000" pitchFamily="2" charset="2"/>
              <a:buChar char="Ø"/>
            </a:pPr>
            <a:endParaRPr lang="en-US" dirty="0" smtClean="0"/>
          </a:p>
          <a:p>
            <a:pPr>
              <a:buFont typeface="Wingdings" panose="05000000000000000000" pitchFamily="2" charset="2"/>
              <a:buChar char="Ø"/>
            </a:pPr>
            <a:endParaRPr lang="en-US" dirty="0" smtClean="0"/>
          </a:p>
          <a:p>
            <a:pPr>
              <a:buFont typeface="Wingdings" panose="05000000000000000000" pitchFamily="2" charset="2"/>
              <a:buChar char="Ø"/>
            </a:pPr>
            <a:endParaRPr lang="en-US" dirty="0"/>
          </a:p>
        </p:txBody>
      </p:sp>
    </p:spTree>
    <p:extLst>
      <p:ext uri="{BB962C8B-B14F-4D97-AF65-F5344CB8AC3E}">
        <p14:creationId xmlns:p14="http://schemas.microsoft.com/office/powerpoint/2010/main" val="42273594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cs typeface="Aharoni" panose="02010803020104030203" pitchFamily="2" charset="-79"/>
              </a:rPr>
              <a:t>Promotion and Public Relations Expenditures</a:t>
            </a:r>
            <a:endParaRPr lang="en-US" dirty="0">
              <a:cs typeface="Aharoni" panose="02010803020104030203" pitchFamily="2" charset="-79"/>
            </a:endParaRPr>
          </a:p>
        </p:txBody>
      </p:sp>
      <p:sp>
        <p:nvSpPr>
          <p:cNvPr id="3" name="Content Placeholder 2"/>
          <p:cNvSpPr>
            <a:spLocks noGrp="1"/>
          </p:cNvSpPr>
          <p:nvPr>
            <p:ph idx="1"/>
          </p:nvPr>
        </p:nvSpPr>
        <p:spPr>
          <a:xfrm>
            <a:off x="762000" y="2209800"/>
            <a:ext cx="7620000" cy="4038601"/>
          </a:xfrm>
        </p:spPr>
        <p:txBody>
          <a:bodyPr>
            <a:normAutofit/>
          </a:bodyPr>
          <a:lstStyle/>
          <a:p>
            <a:pPr>
              <a:buFont typeface="Wingdings" panose="05000000000000000000" pitchFamily="2" charset="2"/>
              <a:buChar char="Ø"/>
            </a:pPr>
            <a:r>
              <a:rPr lang="en-US" dirty="0" smtClean="0"/>
              <a:t>These expenditures include food purchased for student registration, official meetings and receptions, </a:t>
            </a:r>
            <a:r>
              <a:rPr lang="en-US" dirty="0"/>
              <a:t>incentives, </a:t>
            </a:r>
            <a:r>
              <a:rPr lang="en-US" dirty="0" smtClean="0"/>
              <a:t>special celebrations for students, recognition of service of a staff member or volunteer, staff appreciation, and staff hospitality. </a:t>
            </a:r>
          </a:p>
          <a:p>
            <a:pPr marL="0" indent="0">
              <a:buNone/>
            </a:pPr>
            <a:endParaRPr lang="en-US" dirty="0" smtClean="0"/>
          </a:p>
          <a:p>
            <a:pPr>
              <a:buFont typeface="Wingdings" panose="05000000000000000000" pitchFamily="2" charset="2"/>
              <a:buChar char="Ø"/>
            </a:pPr>
            <a:r>
              <a:rPr lang="en-US" dirty="0" smtClean="0"/>
              <a:t>Per State Board of Education Rule 6A-1.0143, these expenditures should “</a:t>
            </a:r>
            <a:r>
              <a:rPr lang="en-US" u="sng" dirty="0" smtClean="0"/>
              <a:t>directly benefit</a:t>
            </a:r>
            <a:r>
              <a:rPr lang="en-US" dirty="0" smtClean="0"/>
              <a:t>” or “</a:t>
            </a:r>
            <a:r>
              <a:rPr lang="en-US" u="sng" dirty="0" smtClean="0"/>
              <a:t>be in the best interest of” the district. </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26091137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6"/>
          </a:lnRef>
          <a:fillRef idx="1002">
            <a:schemeClr val="lt2"/>
          </a:fillRef>
          <a:effectRef idx="1">
            <a:schemeClr val="accent6"/>
          </a:effectRef>
          <a:fontRef idx="minor">
            <a:schemeClr val="dk1"/>
          </a:fontRef>
        </p:style>
        <p:txBody>
          <a:bodyPr>
            <a:normAutofit/>
          </a:bodyPr>
          <a:lstStyle/>
          <a:p>
            <a:r>
              <a:rPr lang="en-US" sz="3200" dirty="0" smtClean="0"/>
              <a:t>Tests for Exemption of Promotion and Public Relations Expenditures</a:t>
            </a:r>
            <a:endParaRPr lang="en-US" sz="3200" dirty="0"/>
          </a:p>
        </p:txBody>
      </p:sp>
      <p:sp>
        <p:nvSpPr>
          <p:cNvPr id="3" name="Content Placeholder 2"/>
          <p:cNvSpPr>
            <a:spLocks noGrp="1"/>
          </p:cNvSpPr>
          <p:nvPr>
            <p:ph idx="1"/>
          </p:nvPr>
        </p:nvSpPr>
        <p:spPr/>
        <p:txBody>
          <a:bodyPr>
            <a:normAutofit lnSpcReduction="10000"/>
          </a:bodyPr>
          <a:lstStyle/>
          <a:p>
            <a:pPr marL="457200" indent="-457200">
              <a:buClr>
                <a:schemeClr val="tx2">
                  <a:lumMod val="50000"/>
                </a:schemeClr>
              </a:buClr>
              <a:buFont typeface="+mj-lt"/>
              <a:buAutoNum type="arabicPeriod"/>
            </a:pPr>
            <a:r>
              <a:rPr lang="en-US" dirty="0" smtClean="0"/>
              <a:t>Does the expenditure benefit the school?</a:t>
            </a:r>
          </a:p>
          <a:p>
            <a:pPr marL="457200" indent="-457200">
              <a:buClr>
                <a:schemeClr val="tx2">
                  <a:lumMod val="50000"/>
                </a:schemeClr>
              </a:buClr>
              <a:buFont typeface="+mj-lt"/>
              <a:buAutoNum type="arabicPeriod"/>
            </a:pPr>
            <a:r>
              <a:rPr lang="en-US" dirty="0" smtClean="0"/>
              <a:t>Is the expenditure related to educational activities at the school?</a:t>
            </a:r>
          </a:p>
          <a:p>
            <a:pPr marL="457200" indent="-457200">
              <a:buClr>
                <a:schemeClr val="tx2">
                  <a:lumMod val="50000"/>
                </a:schemeClr>
              </a:buClr>
              <a:buFont typeface="+mj-lt"/>
              <a:buAutoNum type="arabicPeriod"/>
            </a:pPr>
            <a:r>
              <a:rPr lang="en-US" dirty="0" smtClean="0"/>
              <a:t>Does the expenditure occur on a limited basis?</a:t>
            </a:r>
          </a:p>
          <a:p>
            <a:pPr marL="457200" indent="-457200">
              <a:buClr>
                <a:schemeClr val="tx2">
                  <a:lumMod val="50000"/>
                </a:schemeClr>
              </a:buClr>
              <a:buFont typeface="+mj-lt"/>
              <a:buAutoNum type="arabicPeriod"/>
            </a:pPr>
            <a:r>
              <a:rPr lang="en-US" dirty="0" smtClean="0"/>
              <a:t>Is the amount reasonable?</a:t>
            </a:r>
          </a:p>
          <a:p>
            <a:pPr marL="0" indent="0">
              <a:buClr>
                <a:schemeClr val="tx2">
                  <a:lumMod val="50000"/>
                </a:schemeClr>
              </a:buClr>
              <a:buNone/>
            </a:pPr>
            <a:endParaRPr lang="en-US" dirty="0" smtClean="0"/>
          </a:p>
          <a:p>
            <a:pPr marL="0" indent="0">
              <a:buClr>
                <a:schemeClr val="tx2">
                  <a:lumMod val="50000"/>
                </a:schemeClr>
              </a:buClr>
              <a:buNone/>
            </a:pPr>
            <a:r>
              <a:rPr lang="en-US" dirty="0" smtClean="0"/>
              <a:t>If the purchase </a:t>
            </a:r>
            <a:r>
              <a:rPr lang="en-US" u="sng" dirty="0" smtClean="0"/>
              <a:t>meets these four tests</a:t>
            </a:r>
            <a:r>
              <a:rPr lang="en-US" dirty="0" smtClean="0"/>
              <a:t>, then the purchase is exempt.</a:t>
            </a:r>
            <a:endParaRPr lang="en-US" dirty="0"/>
          </a:p>
          <a:p>
            <a:pPr marL="457200" indent="-457200">
              <a:buClr>
                <a:schemeClr val="tx2">
                  <a:lumMod val="50000"/>
                </a:schemeClr>
              </a:buClr>
              <a:buFont typeface="+mj-lt"/>
              <a:buAutoNum type="arabicPeriod"/>
            </a:pPr>
            <a:endParaRPr lang="en-US" dirty="0"/>
          </a:p>
        </p:txBody>
      </p:sp>
    </p:spTree>
    <p:extLst>
      <p:ext uri="{BB962C8B-B14F-4D97-AF65-F5344CB8AC3E}">
        <p14:creationId xmlns:p14="http://schemas.microsoft.com/office/powerpoint/2010/main" val="25504167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095023" y="533400"/>
            <a:ext cx="6965245" cy="1486667"/>
          </a:xfrm>
        </p:spPr>
        <p:txBody>
          <a:bodyPr>
            <a:normAutofit/>
          </a:bodyPr>
          <a:lstStyle/>
          <a:p>
            <a:r>
              <a:rPr lang="en-US" sz="3200" dirty="0"/>
              <a:t>Examples of Promotion and Public Relations Expenditures</a:t>
            </a:r>
          </a:p>
        </p:txBody>
      </p:sp>
      <p:sp>
        <p:nvSpPr>
          <p:cNvPr id="5" name="Text Placeholder 4"/>
          <p:cNvSpPr>
            <a:spLocks noGrp="1"/>
          </p:cNvSpPr>
          <p:nvPr>
            <p:ph type="body" idx="1"/>
          </p:nvPr>
        </p:nvSpPr>
        <p:spPr>
          <a:xfrm>
            <a:off x="1371600" y="1524000"/>
            <a:ext cx="2939521" cy="820208"/>
          </a:xfrm>
        </p:spPr>
        <p:txBody>
          <a:bodyPr>
            <a:normAutofit/>
          </a:bodyPr>
          <a:lstStyle/>
          <a:p>
            <a:r>
              <a:rPr lang="en-US" sz="2400" b="0" u="sng" dirty="0" smtClean="0">
                <a:ln w="0"/>
                <a:solidFill>
                  <a:schemeClr val="tx1"/>
                </a:solidFill>
                <a:effectLst>
                  <a:outerShdw blurRad="38100" dist="19050" dir="2700000" algn="tl" rotWithShape="0">
                    <a:schemeClr val="dk1">
                      <a:alpha val="40000"/>
                    </a:schemeClr>
                  </a:outerShdw>
                </a:effectLst>
              </a:rPr>
              <a:t>Not Taxable</a:t>
            </a:r>
            <a:r>
              <a:rPr lang="en-US" sz="2800" dirty="0" smtClean="0">
                <a:solidFill>
                  <a:srgbClr val="C00000"/>
                </a:solidFill>
              </a:rPr>
              <a:t>*</a:t>
            </a:r>
            <a:endParaRPr lang="en-US" sz="2800" dirty="0">
              <a:solidFill>
                <a:srgbClr val="C00000"/>
              </a:solidFill>
            </a:endParaRPr>
          </a:p>
        </p:txBody>
      </p:sp>
      <p:sp>
        <p:nvSpPr>
          <p:cNvPr id="6" name="Text Placeholder 5"/>
          <p:cNvSpPr>
            <a:spLocks noGrp="1"/>
          </p:cNvSpPr>
          <p:nvPr>
            <p:ph type="body" sz="quarter" idx="3"/>
          </p:nvPr>
        </p:nvSpPr>
        <p:spPr>
          <a:xfrm>
            <a:off x="4648200" y="1524000"/>
            <a:ext cx="2944368" cy="822960"/>
          </a:xfrm>
        </p:spPr>
        <p:txBody>
          <a:bodyPr>
            <a:normAutofit/>
          </a:bodyPr>
          <a:lstStyle/>
          <a:p>
            <a:r>
              <a:rPr lang="en-US" sz="2400" b="0" u="sng" dirty="0" smtClean="0">
                <a:ln w="0"/>
                <a:solidFill>
                  <a:schemeClr val="tx1"/>
                </a:solidFill>
                <a:effectLst>
                  <a:outerShdw blurRad="38100" dist="19050" dir="2700000" algn="tl" rotWithShape="0">
                    <a:schemeClr val="dk1">
                      <a:alpha val="40000"/>
                    </a:schemeClr>
                  </a:outerShdw>
                </a:effectLst>
              </a:rPr>
              <a:t>Taxable</a:t>
            </a:r>
            <a:r>
              <a:rPr lang="en-US" sz="2800" dirty="0" smtClean="0"/>
              <a:t> </a:t>
            </a:r>
            <a:r>
              <a:rPr lang="en-US" sz="2800" dirty="0" smtClean="0">
                <a:solidFill>
                  <a:srgbClr val="C00000"/>
                </a:solidFill>
              </a:rPr>
              <a:t>**</a:t>
            </a:r>
            <a:endParaRPr lang="en-US" sz="2800" dirty="0">
              <a:solidFill>
                <a:srgbClr val="C00000"/>
              </a:solidFill>
            </a:endParaRPr>
          </a:p>
        </p:txBody>
      </p:sp>
      <p:sp>
        <p:nvSpPr>
          <p:cNvPr id="7" name="Content Placeholder 6"/>
          <p:cNvSpPr>
            <a:spLocks noGrp="1"/>
          </p:cNvSpPr>
          <p:nvPr>
            <p:ph sz="quarter" idx="13"/>
          </p:nvPr>
        </p:nvSpPr>
        <p:spPr>
          <a:xfrm>
            <a:off x="1295400" y="2362200"/>
            <a:ext cx="3227832" cy="2855976"/>
          </a:xfrm>
        </p:spPr>
        <p:txBody>
          <a:bodyPr>
            <a:noAutofit/>
          </a:bodyPr>
          <a:lstStyle/>
          <a:p>
            <a:pPr>
              <a:buClr>
                <a:srgbClr val="C00000"/>
              </a:buClr>
              <a:buFont typeface="Wingdings" panose="05000000000000000000" pitchFamily="2" charset="2"/>
              <a:buChar char="q"/>
            </a:pPr>
            <a:r>
              <a:rPr lang="en-US" sz="1600" dirty="0"/>
              <a:t>Food for </a:t>
            </a:r>
            <a:r>
              <a:rPr lang="en-US" sz="1600" dirty="0" smtClean="0"/>
              <a:t>students, parents, and teachers for school events and official staff-related activities.</a:t>
            </a:r>
          </a:p>
          <a:p>
            <a:pPr>
              <a:buClr>
                <a:srgbClr val="C00000"/>
              </a:buClr>
              <a:buFont typeface="Wingdings" panose="05000000000000000000" pitchFamily="2" charset="2"/>
              <a:buChar char="q"/>
            </a:pPr>
            <a:r>
              <a:rPr lang="en-US" sz="1600" dirty="0" smtClean="0"/>
              <a:t>Items </a:t>
            </a:r>
            <a:r>
              <a:rPr lang="en-US" sz="1600" dirty="0"/>
              <a:t>purchased for recognition of student </a:t>
            </a:r>
            <a:r>
              <a:rPr lang="en-US" sz="1600" dirty="0" smtClean="0"/>
              <a:t>or staff such as plaques or awards.</a:t>
            </a:r>
          </a:p>
          <a:p>
            <a:pPr>
              <a:buClr>
                <a:srgbClr val="C00000"/>
              </a:buClr>
              <a:buFont typeface="Wingdings" panose="05000000000000000000" pitchFamily="2" charset="2"/>
              <a:buChar char="q"/>
            </a:pPr>
            <a:r>
              <a:rPr lang="en-US" sz="1600" dirty="0" smtClean="0"/>
              <a:t>Exempt grocery foods. </a:t>
            </a:r>
          </a:p>
          <a:p>
            <a:pPr marL="0" indent="0">
              <a:buClr>
                <a:srgbClr val="C00000"/>
              </a:buClr>
              <a:buNone/>
            </a:pPr>
            <a:endParaRPr lang="en-US" sz="1600" dirty="0" smtClean="0"/>
          </a:p>
          <a:p>
            <a:pPr marL="0" indent="0">
              <a:buClr>
                <a:srgbClr val="C00000"/>
              </a:buClr>
              <a:buNone/>
            </a:pPr>
            <a:r>
              <a:rPr lang="en-US" sz="2000" dirty="0" smtClean="0">
                <a:solidFill>
                  <a:srgbClr val="C00000"/>
                </a:solidFill>
              </a:rPr>
              <a:t>*</a:t>
            </a:r>
            <a:r>
              <a:rPr lang="en-US" sz="1600" dirty="0" smtClean="0">
                <a:solidFill>
                  <a:srgbClr val="C00000"/>
                </a:solidFill>
              </a:rPr>
              <a:t> Has to meet the four tests for exemption. </a:t>
            </a:r>
            <a:endParaRPr lang="en-US" sz="1600" dirty="0">
              <a:solidFill>
                <a:srgbClr val="C00000"/>
              </a:solidFill>
            </a:endParaRPr>
          </a:p>
        </p:txBody>
      </p:sp>
      <p:sp>
        <p:nvSpPr>
          <p:cNvPr id="8" name="Content Placeholder 7"/>
          <p:cNvSpPr>
            <a:spLocks noGrp="1"/>
          </p:cNvSpPr>
          <p:nvPr>
            <p:ph sz="quarter" idx="14"/>
          </p:nvPr>
        </p:nvSpPr>
        <p:spPr>
          <a:xfrm>
            <a:off x="4648200" y="2438400"/>
            <a:ext cx="3227832" cy="3733800"/>
          </a:xfrm>
        </p:spPr>
        <p:txBody>
          <a:bodyPr>
            <a:normAutofit/>
          </a:bodyPr>
          <a:lstStyle/>
          <a:p>
            <a:pPr>
              <a:buClr>
                <a:srgbClr val="C00000"/>
              </a:buClr>
              <a:buFont typeface="Wingdings" panose="05000000000000000000" pitchFamily="2" charset="2"/>
              <a:buChar char="q"/>
            </a:pPr>
            <a:r>
              <a:rPr lang="en-US" sz="1600" dirty="0" smtClean="0"/>
              <a:t>Flowers, sympathy, birthday, and get-well cards.</a:t>
            </a:r>
          </a:p>
          <a:p>
            <a:pPr>
              <a:buClr>
                <a:srgbClr val="C00000"/>
              </a:buClr>
              <a:buFont typeface="Wingdings" panose="05000000000000000000" pitchFamily="2" charset="2"/>
              <a:buChar char="q"/>
            </a:pPr>
            <a:r>
              <a:rPr lang="en-US" sz="1600" dirty="0"/>
              <a:t>Items for personal use of a student or staff.</a:t>
            </a:r>
          </a:p>
          <a:p>
            <a:pPr>
              <a:buClr>
                <a:srgbClr val="C00000"/>
              </a:buClr>
              <a:buFont typeface="Wingdings" panose="05000000000000000000" pitchFamily="2" charset="2"/>
              <a:buChar char="q"/>
            </a:pPr>
            <a:r>
              <a:rPr lang="en-US" sz="1600" dirty="0" smtClean="0"/>
              <a:t>Retirement Dinner.</a:t>
            </a:r>
          </a:p>
          <a:p>
            <a:pPr>
              <a:buClr>
                <a:srgbClr val="C00000"/>
              </a:buClr>
              <a:buFont typeface="Wingdings" panose="05000000000000000000" pitchFamily="2" charset="2"/>
              <a:buChar char="q"/>
            </a:pPr>
            <a:r>
              <a:rPr lang="en-US" sz="1600" dirty="0" smtClean="0"/>
              <a:t>Gifts or items given to volunteers or staff, unless given in recognition of service and on a limited basis.</a:t>
            </a:r>
          </a:p>
          <a:p>
            <a:pPr marL="0" indent="0">
              <a:buClr>
                <a:schemeClr val="tx2">
                  <a:lumMod val="50000"/>
                </a:schemeClr>
              </a:buClr>
              <a:buNone/>
            </a:pPr>
            <a:r>
              <a:rPr lang="en-US" sz="2000" dirty="0" smtClean="0">
                <a:solidFill>
                  <a:srgbClr val="C00000"/>
                </a:solidFill>
              </a:rPr>
              <a:t>**</a:t>
            </a:r>
            <a:r>
              <a:rPr lang="en-US" dirty="0" smtClean="0">
                <a:solidFill>
                  <a:srgbClr val="C00000"/>
                </a:solidFill>
              </a:rPr>
              <a:t> </a:t>
            </a:r>
            <a:r>
              <a:rPr lang="en-US" sz="1500" dirty="0" smtClean="0">
                <a:solidFill>
                  <a:srgbClr val="C00000"/>
                </a:solidFill>
              </a:rPr>
              <a:t>Pay tax to vendor or send to District if vendor does not accept.</a:t>
            </a:r>
            <a:endParaRPr lang="en-US" sz="1500" dirty="0">
              <a:solidFill>
                <a:srgbClr val="C00000"/>
              </a:solidFill>
            </a:endParaRPr>
          </a:p>
          <a:p>
            <a:pPr marL="0" indent="0">
              <a:buClr>
                <a:schemeClr val="tx2">
                  <a:lumMod val="50000"/>
                </a:schemeClr>
              </a:buClr>
              <a:buNone/>
            </a:pPr>
            <a:endParaRPr lang="en-US" dirty="0"/>
          </a:p>
        </p:txBody>
      </p:sp>
      <p:pic>
        <p:nvPicPr>
          <p:cNvPr id="1028" name="Picture 4" descr="C:\Users\mdwalker\AppData\Local\Microsoft\Windows\Temporary Internet Files\Content.IE5\T4919AZG\MC900088966[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38200" y="5105400"/>
            <a:ext cx="1674813" cy="114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156524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Tax Exempt Sales</a:t>
            </a:r>
            <a:endParaRPr lang="en-US" dirty="0"/>
          </a:p>
        </p:txBody>
      </p:sp>
      <p:sp>
        <p:nvSpPr>
          <p:cNvPr id="3" name="Content Placeholder 2"/>
          <p:cNvSpPr>
            <a:spLocks noGrp="1"/>
          </p:cNvSpPr>
          <p:nvPr>
            <p:ph idx="1"/>
          </p:nvPr>
        </p:nvSpPr>
        <p:spPr>
          <a:xfrm>
            <a:off x="1463040" y="2057400"/>
            <a:ext cx="6196405" cy="3665669"/>
          </a:xfrm>
          <a:ln>
            <a:solidFill>
              <a:srgbClr val="0070C0"/>
            </a:solidFill>
          </a:ln>
        </p:spPr>
        <p:txBody>
          <a:bodyPr>
            <a:normAutofit/>
          </a:bodyPr>
          <a:lstStyle/>
          <a:p>
            <a:pPr>
              <a:buFont typeface="Wingdings" panose="05000000000000000000" pitchFamily="2" charset="2"/>
              <a:buChar char="Ø"/>
            </a:pPr>
            <a:r>
              <a:rPr lang="en-US" dirty="0" smtClean="0"/>
              <a:t>Sales of textbooks and workbooks for K-12 students.</a:t>
            </a:r>
          </a:p>
          <a:p>
            <a:pPr>
              <a:buFont typeface="Wingdings" panose="05000000000000000000" pitchFamily="2" charset="2"/>
              <a:buChar char="Ø"/>
            </a:pPr>
            <a:r>
              <a:rPr lang="en-US" dirty="0" smtClean="0"/>
              <a:t>Sales of yearbooks.</a:t>
            </a:r>
          </a:p>
          <a:p>
            <a:pPr>
              <a:buFont typeface="Wingdings" panose="05000000000000000000" pitchFamily="2" charset="2"/>
              <a:buChar char="Ø"/>
            </a:pPr>
            <a:r>
              <a:rPr lang="en-US" dirty="0" smtClean="0"/>
              <a:t>Sales of food and beverages served in the school cafeteria </a:t>
            </a:r>
            <a:r>
              <a:rPr lang="en-US" u="sng" dirty="0" smtClean="0"/>
              <a:t>as part of the regular  school lunch served to students.</a:t>
            </a:r>
            <a:endParaRPr lang="en-US" dirty="0" smtClean="0"/>
          </a:p>
          <a:p>
            <a:pPr marL="0" indent="0">
              <a:buNone/>
            </a:pPr>
            <a:r>
              <a:rPr lang="en-US" dirty="0"/>
              <a:t>	</a:t>
            </a:r>
            <a:r>
              <a:rPr lang="en-US" dirty="0" smtClean="0"/>
              <a:t> </a:t>
            </a:r>
          </a:p>
          <a:p>
            <a:pPr marL="0" indent="0">
              <a:buNone/>
            </a:pPr>
            <a:endParaRPr lang="en-US" dirty="0"/>
          </a:p>
        </p:txBody>
      </p:sp>
      <p:pic>
        <p:nvPicPr>
          <p:cNvPr id="1027" name="Picture 3" descr="C:\Users\mdwalker\AppData\Local\Microsoft\Windows\Temporary Internet Files\Content.IE5\VKI7NHXL\MC900048085[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309280" y="3710119"/>
            <a:ext cx="1129284" cy="2596896"/>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C:\Users\mdwalker\AppData\Local\Microsoft\Windows\Temporary Internet Files\Content.IE5\T84KD0TO\MC900410787[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6538" y="5029200"/>
            <a:ext cx="259080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224138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ushpin">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2688</TotalTime>
  <Words>707</Words>
  <Application>Microsoft Office PowerPoint</Application>
  <PresentationFormat>On-screen Show (4:3)</PresentationFormat>
  <Paragraphs>111</Paragraphs>
  <Slides>12</Slides>
  <Notes>10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Aharoni</vt:lpstr>
      <vt:lpstr>Baskerville Old Face</vt:lpstr>
      <vt:lpstr>Brush Script MT</vt:lpstr>
      <vt:lpstr>Calibri</vt:lpstr>
      <vt:lpstr>Franklin Gothic Medium</vt:lpstr>
      <vt:lpstr>Narkisim</vt:lpstr>
      <vt:lpstr>Rage Italic</vt:lpstr>
      <vt:lpstr>Wingdings</vt:lpstr>
      <vt:lpstr>Pushpin</vt:lpstr>
      <vt:lpstr>SALES TAX GUIDELINES FOR PASCO SCHOOLS </vt:lpstr>
      <vt:lpstr>Certificate of Exemption </vt:lpstr>
      <vt:lpstr>Payment of sales tax on items purchased for resale </vt:lpstr>
      <vt:lpstr> Examples of Exempt and Taxable Purchases</vt:lpstr>
      <vt:lpstr>List of Exempt Grocery Foods</vt:lpstr>
      <vt:lpstr>Promotion and Public Relations Expenditures</vt:lpstr>
      <vt:lpstr>Tests for Exemption of Promotion and Public Relations Expenditures</vt:lpstr>
      <vt:lpstr>Examples of Promotion and Public Relations Expenditures</vt:lpstr>
      <vt:lpstr>Tax Exempt Sales</vt:lpstr>
      <vt:lpstr>Taxable Sales at Adult Ed Centers</vt:lpstr>
      <vt:lpstr>Admissions</vt:lpstr>
      <vt:lpstr>Parking </vt:lpstr>
    </vt:vector>
  </TitlesOfParts>
  <Company>District School Board of Pasco County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SALES TAX GUIDELINES</dc:title>
  <dc:creator>Marissa Diaz Walker</dc:creator>
  <cp:lastModifiedBy>Marissa D. Walker</cp:lastModifiedBy>
  <cp:revision>242</cp:revision>
  <cp:lastPrinted>2014-06-11T13:58:42Z</cp:lastPrinted>
  <dcterms:created xsi:type="dcterms:W3CDTF">2014-06-06T01:32:20Z</dcterms:created>
  <dcterms:modified xsi:type="dcterms:W3CDTF">2017-02-09T17:40:24Z</dcterms:modified>
  <cp:contentStatus/>
</cp:coreProperties>
</file>