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376" r:id="rId2"/>
    <p:sldId id="377" r:id="rId3"/>
    <p:sldId id="387" r:id="rId4"/>
    <p:sldId id="384" r:id="rId5"/>
    <p:sldId id="385" r:id="rId6"/>
    <p:sldId id="386" r:id="rId7"/>
    <p:sldId id="374" r:id="rId8"/>
    <p:sldId id="378" r:id="rId9"/>
    <p:sldId id="372" r:id="rId10"/>
    <p:sldId id="382" r:id="rId11"/>
    <p:sldId id="375" r:id="rId12"/>
    <p:sldId id="388" r:id="rId13"/>
    <p:sldId id="334" r:id="rId14"/>
    <p:sldId id="390" r:id="rId15"/>
    <p:sldId id="392" r:id="rId16"/>
    <p:sldId id="389" r:id="rId17"/>
    <p:sldId id="391" r:id="rId18"/>
    <p:sldId id="282" r:id="rId19"/>
    <p:sldId id="394" r:id="rId20"/>
    <p:sldId id="395" r:id="rId21"/>
    <p:sldId id="397" r:id="rId22"/>
    <p:sldId id="398" r:id="rId23"/>
    <p:sldId id="399" r:id="rId24"/>
    <p:sldId id="400" r:id="rId25"/>
    <p:sldId id="373" r:id="rId26"/>
    <p:sldId id="402" r:id="rId27"/>
    <p:sldId id="401" r:id="rId2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9" autoAdjust="0"/>
    <p:restoredTop sz="92109" autoAdjust="0"/>
  </p:normalViewPr>
  <p:slideViewPr>
    <p:cSldViewPr>
      <p:cViewPr varScale="1">
        <p:scale>
          <a:sx n="127" d="100"/>
          <a:sy n="127" d="100"/>
        </p:scale>
        <p:origin x="106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652"/>
    </p:cViewPr>
  </p:sorterViewPr>
  <p:notesViewPr>
    <p:cSldViewPr>
      <p:cViewPr varScale="1">
        <p:scale>
          <a:sx n="80" d="100"/>
          <a:sy n="80" d="100"/>
        </p:scale>
        <p:origin x="2568" y="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37627" cy="464980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2774" y="-24219"/>
            <a:ext cx="3037627" cy="464980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>
              <a:defRPr sz="1200"/>
            </a:lvl1pPr>
          </a:lstStyle>
          <a:p>
            <a:r>
              <a:rPr lang="en-US" dirty="0"/>
              <a:t>Food Safety Basics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823"/>
            <a:ext cx="3037627" cy="464980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>
              <a:defRPr sz="1200"/>
            </a:lvl1pPr>
          </a:lstStyle>
          <a:p>
            <a:r>
              <a:rPr lang="en-US" dirty="0"/>
              <a:t>Institute of Child Nutrition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173" y="8829823"/>
            <a:ext cx="3037627" cy="464980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>
              <a:defRPr sz="1200"/>
            </a:lvl1pPr>
          </a:lstStyle>
          <a:p>
            <a:fld id="{2C4E115A-7D9A-4E67-A4F5-9AD0041A7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4241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41" y="0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7A4D5BD8-FE71-4162-ABCC-67112C009EB2}" type="datetimeFigureOut">
              <a:rPr lang="en-US" smtClean="0"/>
              <a:t>9/14/20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6" tIns="46588" rIns="93176" bIns="4658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1"/>
            <a:ext cx="5608320" cy="4183380"/>
          </a:xfrm>
          <a:prstGeom prst="rect">
            <a:avLst/>
          </a:prstGeom>
        </p:spPr>
        <p:txBody>
          <a:bodyPr vert="horz" lIns="93176" tIns="46588" rIns="93176" bIns="4658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9966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41" y="8829966"/>
            <a:ext cx="3037840" cy="464820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04485E5E-CB41-4705-AF8D-3C62A66A2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5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7213C-81ED-4999-9E7C-49C4143040F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54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Temp</a:t>
            </a:r>
            <a:r>
              <a:rPr lang="en-US" baseline="0" dirty="0"/>
              <a:t> taker cheat sheet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85E5E-CB41-4705-AF8D-3C62A66A2F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87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85E5E-CB41-4705-AF8D-3C62A66A2F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08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Tuna in </a:t>
            </a:r>
            <a:r>
              <a:rPr lang="en-US" dirty="0" err="1"/>
              <a:t>refrig</a:t>
            </a:r>
            <a:endParaRPr lang="en-US" dirty="0"/>
          </a:p>
          <a:p>
            <a:r>
              <a:rPr lang="en-US" dirty="0"/>
              <a:t>Ice packs during prep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85E5E-CB41-4705-AF8D-3C62A66A2F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0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Marrying foods</a:t>
            </a:r>
          </a:p>
          <a:p>
            <a:r>
              <a:rPr lang="en-US" dirty="0"/>
              <a:t>Changing utensils with each new batch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85E5E-CB41-4705-AF8D-3C62A66A2F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97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29CD4-F45A-4FA1-881D-E0D979DFA4A6}" type="datetimeFigureOut">
              <a:rPr lang="en-US" smtClean="0"/>
              <a:t>9/14/20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63E05-0ADE-4478-AA18-F5A10DA17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29CD4-F45A-4FA1-881D-E0D979DFA4A6}" type="datetimeFigureOut">
              <a:rPr lang="en-US" smtClean="0"/>
              <a:t>9/14/20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63E05-0ADE-4478-AA18-F5A10DA17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29CD4-F45A-4FA1-881D-E0D979DFA4A6}" type="datetimeFigureOut">
              <a:rPr lang="en-US" smtClean="0"/>
              <a:t>9/14/20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63E05-0ADE-4478-AA18-F5A10DA17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29CD4-F45A-4FA1-881D-E0D979DFA4A6}" type="datetimeFigureOut">
              <a:rPr lang="en-US" smtClean="0"/>
              <a:t>9/14/20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63E05-0ADE-4478-AA18-F5A10DA17372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51338"/>
            <a:ext cx="914400" cy="89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29CD4-F45A-4FA1-881D-E0D979DFA4A6}" type="datetimeFigureOut">
              <a:rPr lang="en-US" smtClean="0"/>
              <a:t>9/14/20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63E05-0ADE-4478-AA18-F5A10DA17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29CD4-F45A-4FA1-881D-E0D979DFA4A6}" type="datetimeFigureOut">
              <a:rPr lang="en-US" smtClean="0"/>
              <a:t>9/14/20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63E05-0ADE-4478-AA18-F5A10DA17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29CD4-F45A-4FA1-881D-E0D979DFA4A6}" type="datetimeFigureOut">
              <a:rPr lang="en-US" smtClean="0"/>
              <a:t>9/14/20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63E05-0ADE-4478-AA18-F5A10DA17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29CD4-F45A-4FA1-881D-E0D979DFA4A6}" type="datetimeFigureOut">
              <a:rPr lang="en-US" smtClean="0"/>
              <a:t>9/14/20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63E05-0ADE-4478-AA18-F5A10DA17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29CD4-F45A-4FA1-881D-E0D979DFA4A6}" type="datetimeFigureOut">
              <a:rPr lang="en-US" smtClean="0"/>
              <a:t>9/14/20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63E05-0ADE-4478-AA18-F5A10DA173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29CD4-F45A-4FA1-881D-E0D979DFA4A6}" type="datetimeFigureOut">
              <a:rPr lang="en-US" smtClean="0"/>
              <a:t>9/14/20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63E05-0ADE-4478-AA18-F5A10DA1737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29CD4-F45A-4FA1-881D-E0D979DFA4A6}" type="datetimeFigureOut">
              <a:rPr lang="en-US" smtClean="0"/>
              <a:t>9/14/20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5363E05-0ADE-4478-AA18-F5A10DA1737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C5363E05-0ADE-4478-AA18-F5A10DA1737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5B29CD4-F45A-4FA1-881D-E0D979DFA4A6}" type="datetimeFigureOut">
              <a:rPr lang="en-US" smtClean="0"/>
              <a:t>9/14/20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loridahealth.gov/environmental-health/food-safety-and-sanitation/_documents/201864E-11,FAC.doc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Volunteer/Employee Concession Training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6820" y="4502519"/>
            <a:ext cx="6461760" cy="1066800"/>
          </a:xfrm>
        </p:spPr>
        <p:txBody>
          <a:bodyPr/>
          <a:lstStyle/>
          <a:p>
            <a:pPr algn="ctr"/>
            <a:r>
              <a:rPr lang="en-US" dirty="0"/>
              <a:t>2020-21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587011-7330-F447-83E5-B9E1058C2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13126"/>
            <a:ext cx="3964517" cy="149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45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620000" cy="4114800"/>
          </a:xfrm>
        </p:spPr>
        <p:txBody>
          <a:bodyPr/>
          <a:lstStyle/>
          <a:p>
            <a:r>
              <a:rPr lang="en-US" dirty="0"/>
              <a:t>Ensure adequate supply of soap is provided at hand wash sink in concession stand.</a:t>
            </a:r>
          </a:p>
          <a:p>
            <a:r>
              <a:rPr lang="en-US" dirty="0"/>
              <a:t>Floors, walls, and ceilings shall be smooth and washable. </a:t>
            </a:r>
          </a:p>
          <a:p>
            <a:r>
              <a:rPr lang="en-US" dirty="0"/>
              <a:t>Adequate ventilation shall be provided. </a:t>
            </a:r>
          </a:p>
          <a:p>
            <a:r>
              <a:rPr lang="en-US" dirty="0"/>
              <a:t>Each refrigerator, freezer and warmer will have a working thermometer.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04800"/>
            <a:ext cx="5377138" cy="1231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792046"/>
            <a:ext cx="2591915" cy="17287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6688" y="3553061"/>
            <a:ext cx="2019300" cy="216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77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7620000" cy="11430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+mn-lt"/>
              </a:rPr>
              <a:t>Jewelry and Hair Restraints</a:t>
            </a:r>
            <a:br>
              <a:rPr lang="en-US" dirty="0">
                <a:solidFill>
                  <a:srgbClr val="FF0000"/>
                </a:solidFill>
                <a:latin typeface="+mn-lt"/>
              </a:rPr>
            </a:b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199"/>
            <a:ext cx="8382000" cy="2395151"/>
          </a:xfrm>
        </p:spPr>
        <p:txBody>
          <a:bodyPr>
            <a:normAutofit/>
          </a:bodyPr>
          <a:lstStyle/>
          <a:p>
            <a:r>
              <a:rPr lang="en-US" dirty="0"/>
              <a:t>Remove jewelry from hands and arms before prepping food. A plain wedding band may be worn.</a:t>
            </a:r>
          </a:p>
          <a:p>
            <a:r>
              <a:rPr lang="en-US" dirty="0"/>
              <a:t>If possible, hair should be restrained  with a hat or hair tie to prevent hair from falling into food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8557" y="3972697"/>
            <a:ext cx="8382000" cy="167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3995351"/>
            <a:ext cx="8382000" cy="167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840" y="3657600"/>
            <a:ext cx="2098635" cy="209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23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17638"/>
            <a:ext cx="8229600" cy="376396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Food Service Personnel know duties of their job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It is imperative that anyone working/volunteering for concession adheres to all Health Codes outlined in this training</a:t>
            </a:r>
          </a:p>
          <a:p>
            <a:r>
              <a:rPr lang="en-US" sz="2400" dirty="0"/>
              <a:t>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Safe Methods of thawing, cooking, cooling, handling, holding and storing foods </a:t>
            </a:r>
          </a:p>
          <a:p>
            <a:r>
              <a:rPr lang="en-US" sz="2400" dirty="0">
                <a:solidFill>
                  <a:srgbClr val="0000FF"/>
                </a:solidFill>
              </a:rPr>
              <a:t>Proper cleaning and sanitizing methods for food service establishment </a:t>
            </a:r>
          </a:p>
          <a:p>
            <a:r>
              <a:rPr lang="en-US" sz="2400" dirty="0"/>
              <a:t>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Maintaining equipment and establishment premises </a:t>
            </a:r>
          </a:p>
          <a:p>
            <a:endParaRPr lang="en-US" sz="2400" dirty="0"/>
          </a:p>
          <a:p>
            <a:pPr lvl="1"/>
            <a:endParaRPr lang="en-US" sz="2200" dirty="0"/>
          </a:p>
          <a:p>
            <a:pPr marL="411480" lvl="1" indent="0">
              <a:buNone/>
            </a:pPr>
            <a:endParaRPr lang="en-US" sz="22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+mn-lt"/>
              </a:rPr>
              <a:t>Food Service Personnel Responsibilities </a:t>
            </a:r>
          </a:p>
        </p:txBody>
      </p:sp>
    </p:spTree>
    <p:extLst>
      <p:ext uri="{BB962C8B-B14F-4D97-AF65-F5344CB8AC3E}">
        <p14:creationId xmlns:p14="http://schemas.microsoft.com/office/powerpoint/2010/main" val="4105436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0" name="Picture 8" descr="Refrigerator Royalty Free Stock Phot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95902" y="1012226"/>
            <a:ext cx="1524602" cy="2486260"/>
          </a:xfrm>
          <a:prstGeom prst="rect">
            <a:avLst/>
          </a:prstGeom>
          <a:noFill/>
          <a:effectLst>
            <a:softEdge rad="112522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Thawing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57200" y="3331978"/>
            <a:ext cx="48006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/>
            <a:r>
              <a:rPr lang="en-US" sz="1600" b="1" dirty="0"/>
              <a:t>BEST: In a refrigerator, at 41</a:t>
            </a:r>
            <a:r>
              <a:rPr lang="en-US" sz="1600" b="1" dirty="0">
                <a:sym typeface="Symbol" pitchFamily="18" charset="2"/>
              </a:rPr>
              <a:t></a:t>
            </a:r>
            <a:r>
              <a:rPr lang="en-US" sz="1600" b="1" dirty="0"/>
              <a:t>F or lower keeping the food out of the </a:t>
            </a:r>
            <a:r>
              <a:rPr lang="en-US" sz="1600" b="1" dirty="0">
                <a:solidFill>
                  <a:srgbClr val="FF0000"/>
                </a:solidFill>
              </a:rPr>
              <a:t>Temperature Danger Zone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522913" y="3276600"/>
            <a:ext cx="331628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spcAft>
                <a:spcPct val="25000"/>
              </a:spcAft>
            </a:pPr>
            <a:r>
              <a:rPr lang="en-US" sz="1400" b="1" dirty="0"/>
              <a:t>Submerged under running </a:t>
            </a:r>
            <a:br>
              <a:rPr lang="en-US" sz="1400" b="1" dirty="0"/>
            </a:br>
            <a:r>
              <a:rPr lang="en-US" sz="1400" b="1" dirty="0"/>
              <a:t>potable water, at a temperature </a:t>
            </a:r>
            <a:br>
              <a:rPr lang="en-US" sz="1400" b="1" dirty="0"/>
            </a:br>
            <a:r>
              <a:rPr lang="en-US" sz="1400" b="1" dirty="0"/>
              <a:t>of 70</a:t>
            </a:r>
            <a:r>
              <a:rPr lang="en-US" sz="1400" b="1" dirty="0">
                <a:sym typeface="Symbol" pitchFamily="18" charset="2"/>
              </a:rPr>
              <a:t></a:t>
            </a:r>
            <a:r>
              <a:rPr lang="en-US" sz="1400" b="1" dirty="0"/>
              <a:t>F or lower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143000" y="5638800"/>
            <a:ext cx="396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spcBef>
                <a:spcPct val="50000"/>
              </a:spcBef>
              <a:spcAft>
                <a:spcPct val="25000"/>
              </a:spcAft>
            </a:pPr>
            <a:r>
              <a:rPr lang="en-US" sz="1400" b="1" dirty="0"/>
              <a:t>In a microwave oven, if the food will be cooked immediately after thawing</a:t>
            </a:r>
          </a:p>
        </p:txBody>
      </p:sp>
      <p:pic>
        <p:nvPicPr>
          <p:cNvPr id="49154" name="Picture 2" descr="Microwave oven (clipping path), isolated on white background Royalty Free Stock Phot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95902" y="4038600"/>
            <a:ext cx="2018395" cy="1626220"/>
          </a:xfrm>
          <a:prstGeom prst="rect">
            <a:avLst/>
          </a:prstGeom>
          <a:noFill/>
          <a:effectLst>
            <a:softEdge rad="112522"/>
          </a:effectLst>
        </p:spPr>
      </p:pic>
      <p:pic>
        <p:nvPicPr>
          <p:cNvPr id="49156" name="Picture 4" descr="Simple stainless pot Royalty Free Stock Photo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87123" y="3935228"/>
            <a:ext cx="2322653" cy="1779772"/>
          </a:xfrm>
          <a:prstGeom prst="rect">
            <a:avLst/>
          </a:prstGeom>
          <a:noFill/>
          <a:effectLst>
            <a:softEdge rad="112522"/>
          </a:effectLst>
        </p:spPr>
      </p:pic>
      <p:pic>
        <p:nvPicPr>
          <p:cNvPr id="49158" name="Picture 6" descr="Kitchen Sink &amp; Mixer Tap Royalty Free Stock Photo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91200" y="933127"/>
            <a:ext cx="1524000" cy="2279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565775" y="5638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/>
            <a:r>
              <a:rPr lang="en-US" sz="1400" b="1" dirty="0"/>
              <a:t>As part of the cooking </a:t>
            </a:r>
            <a:br>
              <a:rPr lang="en-US" sz="1400" b="1" dirty="0"/>
            </a:br>
            <a:r>
              <a:rPr lang="en-US" sz="1400" b="1" dirty="0"/>
              <a:t>process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C8FEE-1934-4A70-AA3F-AFA4309BC40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547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Cooking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152400" y="1447800"/>
            <a:ext cx="4267200" cy="4525963"/>
          </a:xfrm>
        </p:spPr>
        <p:txBody>
          <a:bodyPr>
            <a:normAutofit/>
          </a:bodyPr>
          <a:lstStyle/>
          <a:p>
            <a:endParaRPr lang="en-US" sz="2600" dirty="0"/>
          </a:p>
          <a:p>
            <a:r>
              <a:rPr lang="en-US" sz="2600" dirty="0"/>
              <a:t>Cook foods to the correct internal temperature   </a:t>
            </a:r>
          </a:p>
          <a:p>
            <a:r>
              <a:rPr lang="en-US" sz="2600" dirty="0"/>
              <a:t>Temperature Danger Zone:</a:t>
            </a:r>
          </a:p>
          <a:p>
            <a:pPr lvl="1"/>
            <a:r>
              <a:rPr lang="en-US" sz="2400" dirty="0"/>
              <a:t>140 degrees F - 41 degrees </a:t>
            </a:r>
          </a:p>
          <a:p>
            <a:pPr lvl="1"/>
            <a:r>
              <a:rPr lang="en-US" sz="2400" dirty="0"/>
              <a:t>If food falls within this range, must be reheated to 165 degrees F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762000"/>
            <a:ext cx="3889348" cy="475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39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Cooling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342900" y="1981200"/>
            <a:ext cx="7848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FDA recommends that food be cooled from 140°F to 41°F in six hours or less.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time limit helps prevent dangerous bacteria growth.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Food must be cooled from 140°F to 70°F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in two hours or less.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this range, bacteria can double in as little as 20 minutes. The sooner food passes through this temperature range, the better.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entire cooling process is often called the two-stage cooling process. </a:t>
            </a:r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21339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Handling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7086600" cy="167640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Hold cold food at or below 41 °F</a:t>
            </a:r>
          </a:p>
          <a:p>
            <a:r>
              <a:rPr lang="en-US" sz="2400" dirty="0"/>
              <a:t>Prepare cold food in small batches</a:t>
            </a:r>
          </a:p>
          <a:p>
            <a:r>
              <a:rPr lang="en-US" sz="2400" dirty="0"/>
              <a:t>Pre-chill shelf stable foods prior to preparation </a:t>
            </a:r>
          </a:p>
          <a:p>
            <a:r>
              <a:rPr lang="en-US" sz="2400" dirty="0"/>
              <a:t>Use gloves for all ready to eat foods to prevent contamination</a:t>
            </a:r>
          </a:p>
          <a:p>
            <a:r>
              <a:rPr lang="en-US" sz="2400" dirty="0"/>
              <a:t>Keep raw food separate from cooked foods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276600"/>
            <a:ext cx="3283744" cy="328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35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Holding and Serving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88" y="1196999"/>
            <a:ext cx="7870412" cy="5356201"/>
          </a:xfrm>
        </p:spPr>
      </p:pic>
      <p:sp>
        <p:nvSpPr>
          <p:cNvPr id="5" name="Rectangle 4"/>
          <p:cNvSpPr/>
          <p:nvPr/>
        </p:nvSpPr>
        <p:spPr>
          <a:xfrm>
            <a:off x="2667000" y="2339999"/>
            <a:ext cx="114300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US" sz="4400" b="1" dirty="0">
                <a:solidFill>
                  <a:srgbClr val="FF0000"/>
                </a:solidFill>
              </a:rPr>
              <a:t>140</a:t>
            </a:r>
          </a:p>
        </p:txBody>
      </p:sp>
    </p:spTree>
    <p:extLst>
      <p:ext uri="{BB962C8B-B14F-4D97-AF65-F5344CB8AC3E}">
        <p14:creationId xmlns:p14="http://schemas.microsoft.com/office/powerpoint/2010/main" val="3200998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639762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Storing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152400" y="1272914"/>
            <a:ext cx="3276600" cy="4857751"/>
          </a:xfrm>
        </p:spPr>
        <p:txBody>
          <a:bodyPr>
            <a:normAutofit/>
          </a:bodyPr>
          <a:lstStyle/>
          <a:p>
            <a:r>
              <a:rPr lang="en-US" sz="2000" dirty="0"/>
              <a:t>Dry storage:  76 °F or less</a:t>
            </a:r>
          </a:p>
          <a:p>
            <a:pPr lvl="0"/>
            <a:r>
              <a:rPr lang="en-US" sz="2000" dirty="0"/>
              <a:t>Refrigerator: 41 °F or below</a:t>
            </a:r>
          </a:p>
          <a:p>
            <a:r>
              <a:rPr lang="en-US" sz="2000" dirty="0"/>
              <a:t>Freezer: at or below 0 °F</a:t>
            </a:r>
          </a:p>
          <a:p>
            <a:r>
              <a:rPr lang="en-US" sz="2000" dirty="0"/>
              <a:t>6” off Floor</a:t>
            </a:r>
          </a:p>
          <a:p>
            <a:r>
              <a:rPr lang="en-US" sz="2000" dirty="0"/>
              <a:t>12” from ceiling</a:t>
            </a:r>
          </a:p>
          <a:p>
            <a:r>
              <a:rPr lang="en-US" sz="2000" dirty="0"/>
              <a:t>Store chemicals in a manner that prevents contamination</a:t>
            </a:r>
          </a:p>
          <a:p>
            <a:pPr lvl="1"/>
            <a:r>
              <a:rPr lang="en-US" sz="1800" dirty="0"/>
              <a:t>All chemicals must be stored separately from food</a:t>
            </a:r>
          </a:p>
          <a:p>
            <a:endParaRPr lang="en-US" sz="2000" dirty="0"/>
          </a:p>
          <a:p>
            <a:endParaRPr lang="en-US" dirty="0"/>
          </a:p>
          <a:p>
            <a:endParaRPr lang="en-US" sz="2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523" y="1264676"/>
            <a:ext cx="3861366" cy="452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78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7848600" cy="11430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Cleaning, Rinsing, and Sanitizing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1771" r="1639"/>
          <a:stretch/>
        </p:blipFill>
        <p:spPr>
          <a:xfrm>
            <a:off x="500079" y="1219200"/>
            <a:ext cx="7305641" cy="430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89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+mn-lt"/>
              </a:rPr>
              <a:t>Basic Public Health Food Protection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620000" cy="5334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It is important that we follow the Florida Department of Health Food Code because:</a:t>
            </a:r>
          </a:p>
          <a:p>
            <a:endParaRPr lang="en-US" dirty="0"/>
          </a:p>
          <a:p>
            <a:pPr lvl="1"/>
            <a:r>
              <a:rPr lang="en-US" dirty="0"/>
              <a:t>The Department of Health works with food service establishments as defined by Section 381.0072, Florida Statutes  to help ensure their products are not a source of foodborne illness.</a:t>
            </a:r>
          </a:p>
          <a:p>
            <a:pPr lvl="1"/>
            <a:r>
              <a:rPr lang="en-US" dirty="0"/>
              <a:t>For further information on codes and standards for food service establishments, please refer to: </a:t>
            </a:r>
            <a:r>
              <a:rPr lang="en-US" dirty="0">
                <a:hlinkClick r:id="rId2" tooltip="Opens in new window"/>
              </a:rPr>
              <a:t>Chapter 64E-11, Florida Administrative Code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The Department of Health's (DOH) Food Hygiene Inspection Program is required to inspect concession stands when in operation. It is mandatory that all volunteers of concession stands receive annual training.</a:t>
            </a:r>
          </a:p>
          <a:p>
            <a:pPr lvl="1"/>
            <a:r>
              <a:rPr lang="en-US" dirty="0"/>
              <a:t>Verification of this training </a:t>
            </a:r>
            <a:r>
              <a:rPr lang="en-US" b="1" dirty="0"/>
              <a:t>MUST</a:t>
            </a:r>
            <a:r>
              <a:rPr lang="en-US" dirty="0"/>
              <a:t> be kept in the establishment.</a:t>
            </a:r>
          </a:p>
          <a:p>
            <a:pPr lvl="1"/>
            <a:r>
              <a:rPr lang="en-US" dirty="0"/>
              <a:t>Failure to provide proof of training and roster will be required to schedule testing and training and will be required to pay applicable fees. </a:t>
            </a:r>
          </a:p>
        </p:txBody>
      </p:sp>
    </p:spTree>
    <p:extLst>
      <p:ext uri="{BB962C8B-B14F-4D97-AF65-F5344CB8AC3E}">
        <p14:creationId xmlns:p14="http://schemas.microsoft.com/office/powerpoint/2010/main" val="4097758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380999"/>
            <a:ext cx="5105400" cy="620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35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3581400" cy="79216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The Big “6”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6600" y="32951"/>
            <a:ext cx="4891972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95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895600" cy="114300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The Big “6”</a:t>
            </a:r>
            <a:endParaRPr lang="en-US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6600" y="76200"/>
            <a:ext cx="5088906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24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71800" cy="114300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The Big “6”</a:t>
            </a:r>
            <a:endParaRPr lang="en-US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1022" y="1438233"/>
            <a:ext cx="770543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49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001000" cy="715962"/>
          </a:xfrm>
        </p:spPr>
        <p:txBody>
          <a:bodyPr/>
          <a:lstStyle/>
          <a:p>
            <a:pPr marL="342900" lvl="0" indent="-228600">
              <a:spcBef>
                <a:spcPct val="20000"/>
              </a:spcBef>
            </a:pPr>
            <a:r>
              <a:rPr lang="en-US" sz="2800" spc="0" dirty="0">
                <a:solidFill>
                  <a:srgbClr val="FEA022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Maintaining equipment and establishment premises </a:t>
            </a:r>
            <a:br>
              <a:rPr lang="en-US" sz="2800" spc="0" dirty="0">
                <a:solidFill>
                  <a:srgbClr val="FEA022">
                    <a:lumMod val="75000"/>
                  </a:srgbClr>
                </a:solidFill>
                <a:latin typeface="Calibri"/>
                <a:ea typeface="+mn-ea"/>
                <a:cs typeface="+mn-cs"/>
              </a:rPr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7620000" cy="52578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</a:rPr>
              <a:t>Maintain food equipment in a clean and sanitized manner.</a:t>
            </a:r>
          </a:p>
          <a:p>
            <a:pPr lvl="1"/>
            <a:r>
              <a:rPr lang="en-US" dirty="0"/>
              <a:t>Ensure equipment is maintained clean and sanitized.</a:t>
            </a:r>
          </a:p>
          <a:p>
            <a:pPr lvl="1"/>
            <a:r>
              <a:rPr lang="en-US" dirty="0"/>
              <a:t>Buffet foods shall be displayed and served to minimize contamination. </a:t>
            </a:r>
          </a:p>
          <a:p>
            <a:pPr lvl="1"/>
            <a:r>
              <a:rPr lang="en-US" dirty="0"/>
              <a:t>Clean plates shall be made available to customers. </a:t>
            </a:r>
          </a:p>
          <a:p>
            <a:pPr lvl="1"/>
            <a:r>
              <a:rPr lang="en-US" dirty="0"/>
              <a:t>Dispensing utensils shall be used to avoid unnecessary manual contact and stored properly.</a:t>
            </a:r>
          </a:p>
          <a:p>
            <a:pPr lvl="1"/>
            <a:endParaRPr lang="en-US" dirty="0"/>
          </a:p>
          <a:p>
            <a:r>
              <a:rPr lang="en-US" dirty="0"/>
              <a:t>All food service operations at temporary food service events without effective facilities for cleaning and sanitizing tableware must provide only single-service articles for use by the consumer.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420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+mn-lt"/>
              </a:rPr>
              <a:t>Proper Insect and Pest Control</a:t>
            </a:r>
            <a:br>
              <a:rPr lang="en-US" dirty="0">
                <a:solidFill>
                  <a:srgbClr val="FF0000"/>
                </a:solidFill>
                <a:latin typeface="+mn-lt"/>
              </a:rPr>
            </a:b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620000" cy="533400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Deny Shelter</a:t>
            </a:r>
          </a:p>
          <a:p>
            <a:pPr lvl="1"/>
            <a:r>
              <a:rPr lang="en-US" dirty="0"/>
              <a:t>Throw out garbage quickly and correctly</a:t>
            </a:r>
          </a:p>
          <a:p>
            <a:pPr lvl="1"/>
            <a:r>
              <a:rPr lang="en-US" dirty="0"/>
              <a:t>Keep outdoor containers covered</a:t>
            </a:r>
          </a:p>
          <a:p>
            <a:pPr lvl="1"/>
            <a:r>
              <a:rPr lang="en-US" dirty="0"/>
              <a:t>Clean up spills around containers and wash regularly</a:t>
            </a:r>
          </a:p>
          <a:p>
            <a:pPr lvl="1"/>
            <a:r>
              <a:rPr lang="en-US" dirty="0"/>
              <a:t>Keep food away from walls and at least 6 inches off the floor</a:t>
            </a:r>
          </a:p>
          <a:p>
            <a:pPr lvl="1"/>
            <a:r>
              <a:rPr lang="en-US" dirty="0"/>
              <a:t>Clean up spills and  food spills immediately</a:t>
            </a:r>
          </a:p>
          <a:p>
            <a:pPr lvl="1"/>
            <a:endParaRPr lang="en-US" dirty="0"/>
          </a:p>
          <a:p>
            <a:r>
              <a:rPr lang="en-US" b="1" dirty="0"/>
              <a:t>Deny access</a:t>
            </a:r>
          </a:p>
          <a:p>
            <a:pPr lvl="1"/>
            <a:r>
              <a:rPr lang="en-US" dirty="0"/>
              <a:t>Check food when delivered</a:t>
            </a:r>
          </a:p>
          <a:p>
            <a:pPr lvl="1"/>
            <a:r>
              <a:rPr lang="en-US" dirty="0"/>
              <a:t>Make sure all vents are replaced when damaged</a:t>
            </a:r>
          </a:p>
          <a:p>
            <a:pPr lvl="1"/>
            <a:r>
              <a:rPr lang="en-US" dirty="0"/>
              <a:t>Seal cracks in floors, walls and around pipes</a:t>
            </a:r>
          </a:p>
          <a:p>
            <a:pPr lvl="1"/>
            <a:r>
              <a:rPr lang="en-US" dirty="0"/>
              <a:t>Inspect for dead insects and dispose of properly. Clean and sanitize appropriately</a:t>
            </a:r>
          </a:p>
          <a:p>
            <a:pPr lvl="1"/>
            <a:endParaRPr lang="en-US" dirty="0"/>
          </a:p>
          <a:p>
            <a:pPr marL="411480" lvl="1" indent="0" algn="ctr">
              <a:buNone/>
            </a:pPr>
            <a:r>
              <a:rPr lang="en-US" dirty="0"/>
              <a:t>Work with a Pest Control Operator if a problem persists</a:t>
            </a:r>
          </a:p>
        </p:txBody>
      </p:sp>
    </p:spTree>
    <p:extLst>
      <p:ext uri="{BB962C8B-B14F-4D97-AF65-F5344CB8AC3E}">
        <p14:creationId xmlns:p14="http://schemas.microsoft.com/office/powerpoint/2010/main" val="2573299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+mn-lt"/>
              </a:rPr>
              <a:t>COVID 19 Procedures</a:t>
            </a:r>
            <a:br>
              <a:rPr lang="en-US" dirty="0">
                <a:solidFill>
                  <a:srgbClr val="FF0000"/>
                </a:solidFill>
                <a:latin typeface="+mn-lt"/>
              </a:rPr>
            </a:b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620000" cy="5334000"/>
          </a:xfrm>
        </p:spPr>
        <p:txBody>
          <a:bodyPr>
            <a:normAutofit/>
          </a:bodyPr>
          <a:lstStyle/>
          <a:p>
            <a:r>
              <a:rPr lang="en-US" b="1" dirty="0"/>
              <a:t>Self-Screening must be performed and reported to Business Manager, Athletic Director and School Administrator prior to travel to competition venue if they are displaying symptoms related to COVID-19. </a:t>
            </a:r>
          </a:p>
          <a:p>
            <a:r>
              <a:rPr lang="en-US" b="1" dirty="0"/>
              <a:t>Masks are required at all times while working in the concession stand</a:t>
            </a:r>
            <a:endParaRPr lang="en-US" dirty="0"/>
          </a:p>
          <a:p>
            <a:r>
              <a:rPr lang="en-US" b="1" dirty="0"/>
              <a:t>Gloves are required at all times while working in the concession stand.</a:t>
            </a:r>
          </a:p>
        </p:txBody>
      </p:sp>
    </p:spTree>
    <p:extLst>
      <p:ext uri="{BB962C8B-B14F-4D97-AF65-F5344CB8AC3E}">
        <p14:creationId xmlns:p14="http://schemas.microsoft.com/office/powerpoint/2010/main" val="3977509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299327"/>
            <a:ext cx="7620000" cy="1143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+mn-lt"/>
              </a:rPr>
              <a:t>Thank you for completing the training! Please notify the </a:t>
            </a:r>
            <a:r>
              <a:rPr lang="en-US" sz="3600" b="1" dirty="0">
                <a:solidFill>
                  <a:srgbClr val="FF0000"/>
                </a:solidFill>
                <a:latin typeface="+mn-lt"/>
              </a:rPr>
              <a:t>Athletic Director </a:t>
            </a:r>
            <a:r>
              <a:rPr lang="en-US" sz="3600" b="1" dirty="0">
                <a:solidFill>
                  <a:schemeClr val="tx1"/>
                </a:solidFill>
                <a:latin typeface="+mn-lt"/>
              </a:rPr>
              <a:t>or </a:t>
            </a:r>
            <a:r>
              <a:rPr lang="en-US" sz="3600" b="1" dirty="0">
                <a:solidFill>
                  <a:srgbClr val="FF0000"/>
                </a:solidFill>
                <a:latin typeface="+mn-lt"/>
              </a:rPr>
              <a:t>Volunteer Coordinator </a:t>
            </a:r>
            <a:r>
              <a:rPr lang="en-US" sz="3600" b="1" dirty="0">
                <a:solidFill>
                  <a:schemeClr val="tx1"/>
                </a:solidFill>
                <a:latin typeface="+mn-lt"/>
              </a:rPr>
              <a:t>at your school that you have completed this compliance presentation. </a:t>
            </a:r>
            <a:br>
              <a:rPr lang="en-US" sz="6600" dirty="0">
                <a:solidFill>
                  <a:srgbClr val="FF0000"/>
                </a:solidFill>
                <a:latin typeface="+mn-lt"/>
              </a:rPr>
            </a:br>
            <a:endParaRPr lang="en-US" sz="6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047105-931C-394E-90BE-6FE6B52A9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838200"/>
            <a:ext cx="4572000" cy="172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84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81000"/>
            <a:ext cx="7924800" cy="6019800"/>
          </a:xfrm>
        </p:spPr>
        <p:txBody>
          <a:bodyPr>
            <a:normAutofit fontScale="92500"/>
          </a:bodyPr>
          <a:lstStyle/>
          <a:p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Service personnel who prepare foods must be knowledgeable about safe methods of thawing, cooking, cooling, handling, holding, and storing foods. </a:t>
            </a:r>
          </a:p>
          <a:p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Service personnel must be knowledgeable about safe methods of food service.</a:t>
            </a:r>
          </a:p>
          <a:p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Service personnel who clean equipment and facilities must be knowledgeable about proper cleaning and sanitization methods. </a:t>
            </a:r>
          </a:p>
          <a:p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Service personnel responsible for maintaining the premises must be knowledgeable about proper insect and vermin control methods.</a:t>
            </a:r>
          </a:p>
          <a:p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Person in Charge must obtain and maintain an attendance roster of all employees present during training.</a:t>
            </a:r>
          </a:p>
          <a:p>
            <a:pPr lvl="1"/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</a:rPr>
              <a:t>Both the training curriculum and attendance roster must be maintained for three years and available upon request by the department. </a:t>
            </a:r>
          </a:p>
          <a:p>
            <a:pPr lvl="1"/>
            <a:r>
              <a:rPr lang="en-US" dirty="0">
                <a:solidFill>
                  <a:srgbClr val="000000"/>
                </a:solidFill>
                <a:ea typeface="Times New Roman" panose="02020603050405020304" pitchFamily="18" charset="0"/>
              </a:rPr>
              <a:t>Establishments that are not compliant with the employee training requirements and record retention of this section must schedule a training and testing with the department and pay any applicable fees.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794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1759"/>
            <a:ext cx="7620000" cy="11430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Information to Know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17638"/>
            <a:ext cx="7924800" cy="5287962"/>
          </a:xfrm>
        </p:spPr>
        <p:txBody>
          <a:bodyPr>
            <a:normAutofit/>
          </a:bodyPr>
          <a:lstStyle/>
          <a:p>
            <a:r>
              <a:rPr lang="en-US" dirty="0"/>
              <a:t>Each food operation must be issued its own individual sanitation certificate and must post their own sanitation certificate in a conspicuous location</a:t>
            </a:r>
          </a:p>
          <a:p>
            <a:r>
              <a:rPr lang="en-US" dirty="0"/>
              <a:t>Children under 14 years of age are not permitted in food preparation areas</a:t>
            </a:r>
          </a:p>
          <a:p>
            <a:r>
              <a:rPr lang="en-US" dirty="0"/>
              <a:t>Handwashing Facilities –</a:t>
            </a:r>
          </a:p>
          <a:p>
            <a:pPr lvl="1"/>
            <a:r>
              <a:rPr lang="en-US" dirty="0"/>
              <a:t>At least one employee handwashing facility must be located within each food preparation area, within 20 feet of the duty station, visible and accessible through an unobstructed area.</a:t>
            </a:r>
          </a:p>
          <a:p>
            <a:pPr lvl="1"/>
            <a:r>
              <a:rPr lang="en-US" dirty="0"/>
              <a:t>Where only prepackaged food items are served and workers do not open prepackaged items or otherwise come into contact with exposed food, a handwashing sink must be within 100 feet and on the same floor where food items are distributed.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297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Information to Know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153400" cy="5105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Ice: Ensure scoops with handles are used to minimize contamination</a:t>
            </a:r>
          </a:p>
          <a:p>
            <a:r>
              <a:rPr lang="en-US" dirty="0"/>
              <a:t>Store ice scoops in a manner that prevents contamination</a:t>
            </a:r>
          </a:p>
          <a:p>
            <a:pPr lvl="1"/>
            <a:r>
              <a:rPr lang="en-US" dirty="0"/>
              <a:t>Scoop should not be left in ice machine</a:t>
            </a:r>
          </a:p>
          <a:p>
            <a:pPr lvl="1"/>
            <a:r>
              <a:rPr lang="en-US" dirty="0"/>
              <a:t>Scoop must be stored in a closed container and must be cleaned and sanitized as needed</a:t>
            </a:r>
            <a:endParaRPr lang="en-US" sz="2000" dirty="0"/>
          </a:p>
          <a:p>
            <a:r>
              <a:rPr lang="en-US" dirty="0"/>
              <a:t>A sanitizer solution in a bucket or spray bottle to adequately sanitize the food preparation surfaces must be available at all times.</a:t>
            </a:r>
          </a:p>
          <a:p>
            <a:r>
              <a:rPr lang="en-US" dirty="0"/>
              <a:t>All food service operations which prepare food on premises must provide an adequate supply of potable water for cleaning and employee handwashing. </a:t>
            </a:r>
          </a:p>
          <a:p>
            <a:r>
              <a:rPr lang="en-US" dirty="0"/>
              <a:t>An adequate supply may be provided in clean, portable containers equipped with on/off valves. Soap and single-service towels must be available for handwashing and hand drying.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378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56356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Information to Know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382000" cy="5334000"/>
          </a:xfrm>
        </p:spPr>
        <p:txBody>
          <a:bodyPr>
            <a:normAutofit/>
          </a:bodyPr>
          <a:lstStyle/>
          <a:p>
            <a:r>
              <a:rPr lang="en-US" dirty="0"/>
              <a:t>All food service operations at temporary food service events without effective facilities for cleaning and sanitizing tableware must provide only single-service articles for use by the consumer.</a:t>
            </a:r>
          </a:p>
          <a:p>
            <a:r>
              <a:rPr lang="en-US" dirty="0"/>
              <a:t>Food Protection – A thermometer accurate to plus or minus 3 degrees Fahrenheit must be provided to indicate the air temperature of food storage compartments used for time/temperature control for safety foods</a:t>
            </a:r>
          </a:p>
          <a:p>
            <a:pPr lvl="1"/>
            <a:r>
              <a:rPr lang="en-US" dirty="0"/>
              <a:t>Probe thermometers must be used to measure final temperature of cooked foods. </a:t>
            </a:r>
          </a:p>
          <a:p>
            <a:pPr lvl="1"/>
            <a:r>
              <a:rPr lang="en-US" dirty="0"/>
              <a:t>All equipment will be sufficient and working properly: </a:t>
            </a:r>
          </a:p>
          <a:p>
            <a:pPr lvl="2"/>
            <a:r>
              <a:rPr lang="en-US" dirty="0"/>
              <a:t>All refrigerators, freezers and warmers will have a working thermometer</a:t>
            </a:r>
          </a:p>
        </p:txBody>
      </p:sp>
    </p:spTree>
    <p:extLst>
      <p:ext uri="{BB962C8B-B14F-4D97-AF65-F5344CB8AC3E}">
        <p14:creationId xmlns:p14="http://schemas.microsoft.com/office/powerpoint/2010/main" val="3202266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15962"/>
          </a:xfrm>
        </p:spPr>
        <p:txBody>
          <a:bodyPr/>
          <a:lstStyle/>
          <a:p>
            <a:pPr lvl="0" algn="ctr"/>
            <a:r>
              <a:rPr lang="en-US" sz="2800" dirty="0">
                <a:solidFill>
                  <a:srgbClr val="FF0000"/>
                </a:solidFill>
                <a:latin typeface="+mn-lt"/>
              </a:rPr>
              <a:t>Importance of good personal hygiene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7772400" cy="5486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Clean clothing must be worn</a:t>
            </a:r>
          </a:p>
          <a:p>
            <a:endParaRPr lang="en-US" dirty="0"/>
          </a:p>
          <a:p>
            <a:r>
              <a:rPr lang="en-US" dirty="0"/>
              <a:t>Never smoke, drink, eat or chew gum when prepping or serving food or working in prep areas.</a:t>
            </a:r>
          </a:p>
          <a:p>
            <a:endParaRPr lang="en-US" dirty="0"/>
          </a:p>
          <a:p>
            <a:r>
              <a:rPr lang="en-US" b="1" u="sng" dirty="0"/>
              <a:t>DO NOT </a:t>
            </a:r>
            <a:r>
              <a:rPr lang="en-US" dirty="0"/>
              <a:t>wear fingernail polish or artificial fingernails when working with exposed food unless wearing food service grade disposable gloves.</a:t>
            </a:r>
          </a:p>
          <a:p>
            <a:endParaRPr lang="en-US" dirty="0"/>
          </a:p>
          <a:p>
            <a:r>
              <a:rPr lang="en-US" b="1" u="sng" dirty="0"/>
              <a:t>DO NOT </a:t>
            </a:r>
            <a:r>
              <a:rPr lang="en-US" dirty="0"/>
              <a:t>work around food if you have experienced any of the following:</a:t>
            </a:r>
          </a:p>
          <a:p>
            <a:pPr lvl="1"/>
            <a:r>
              <a:rPr lang="en-US" dirty="0"/>
              <a:t>Vomiting</a:t>
            </a:r>
          </a:p>
          <a:p>
            <a:pPr lvl="1"/>
            <a:r>
              <a:rPr lang="en-US" dirty="0"/>
              <a:t>Diarrhea </a:t>
            </a:r>
          </a:p>
          <a:p>
            <a:pPr lvl="1"/>
            <a:r>
              <a:rPr lang="en-US" dirty="0"/>
              <a:t>Sore throat with fever</a:t>
            </a:r>
          </a:p>
          <a:p>
            <a:pPr lvl="1"/>
            <a:r>
              <a:rPr lang="en-US" dirty="0"/>
              <a:t>Jaundice (yellowing of skin and eyes)</a:t>
            </a:r>
          </a:p>
          <a:p>
            <a:pPr lvl="1"/>
            <a:r>
              <a:rPr lang="en-US" dirty="0"/>
              <a:t>Wounds on the hands or arms</a:t>
            </a:r>
          </a:p>
          <a:p>
            <a:pPr lvl="1"/>
            <a:r>
              <a:rPr lang="en-US" dirty="0"/>
              <a:t>Diagnosed foodborne illness</a:t>
            </a:r>
          </a:p>
          <a:p>
            <a:pPr lvl="1"/>
            <a:r>
              <a:rPr lang="en-US" dirty="0"/>
              <a:t>Exposure to foodborne illness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636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n-lt"/>
              </a:rPr>
              <a:t>Importance of good personal hygiene practices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7772400" cy="4800600"/>
          </a:xfrm>
        </p:spPr>
        <p:txBody>
          <a:bodyPr/>
          <a:lstStyle/>
          <a:p>
            <a:r>
              <a:rPr lang="en-US" b="1" u="sng" dirty="0"/>
              <a:t>DO NOT </a:t>
            </a:r>
            <a:r>
              <a:rPr lang="en-US" dirty="0"/>
              <a:t>work while affected with any disease in a communicable form or while a carrier of such disease or while afflicted with boils, infected wounds, sores, or an acute respiratory infection, can work in any area of a food service establishment</a:t>
            </a:r>
          </a:p>
        </p:txBody>
      </p:sp>
    </p:spTree>
    <p:extLst>
      <p:ext uri="{BB962C8B-B14F-4D97-AF65-F5344CB8AC3E}">
        <p14:creationId xmlns:p14="http://schemas.microsoft.com/office/powerpoint/2010/main" val="1024077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153400" cy="1143000"/>
          </a:xfrm>
        </p:spPr>
        <p:txBody>
          <a:bodyPr/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+mn-lt"/>
              </a:rPr>
              <a:t>How and when to properly wash hands</a:t>
            </a:r>
          </a:p>
        </p:txBody>
      </p:sp>
      <p:pic>
        <p:nvPicPr>
          <p:cNvPr id="4" name="2009100111000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5250" y="1447800"/>
            <a:ext cx="5727700" cy="4277739"/>
          </a:xfrm>
        </p:spPr>
      </p:pic>
    </p:spTree>
    <p:extLst>
      <p:ext uri="{BB962C8B-B14F-4D97-AF65-F5344CB8AC3E}">
        <p14:creationId xmlns:p14="http://schemas.microsoft.com/office/powerpoint/2010/main" val="350366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42916</TotalTime>
  <Words>1515</Words>
  <Application>Microsoft Macintosh PowerPoint</Application>
  <PresentationFormat>On-screen Show (4:3)</PresentationFormat>
  <Paragraphs>152</Paragraphs>
  <Slides>27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Cambria</vt:lpstr>
      <vt:lpstr>Adjacency</vt:lpstr>
      <vt:lpstr>Volunteer/Employee Concession Training</vt:lpstr>
      <vt:lpstr>Basic Public Health Food Protection Practices</vt:lpstr>
      <vt:lpstr>PowerPoint Presentation</vt:lpstr>
      <vt:lpstr>Information to Know</vt:lpstr>
      <vt:lpstr>Information to Know </vt:lpstr>
      <vt:lpstr>Information to Know</vt:lpstr>
      <vt:lpstr>Importance of good personal hygiene practices</vt:lpstr>
      <vt:lpstr>Importance of good personal hygiene practices</vt:lpstr>
      <vt:lpstr>How and when to properly wash hands</vt:lpstr>
      <vt:lpstr>PowerPoint Presentation</vt:lpstr>
      <vt:lpstr>Jewelry and Hair Restraints </vt:lpstr>
      <vt:lpstr>Food Service Personnel Responsibilities </vt:lpstr>
      <vt:lpstr>Thawing</vt:lpstr>
      <vt:lpstr>Cooking</vt:lpstr>
      <vt:lpstr>Cooling</vt:lpstr>
      <vt:lpstr>Handling</vt:lpstr>
      <vt:lpstr>Holding and Serving</vt:lpstr>
      <vt:lpstr>Storing</vt:lpstr>
      <vt:lpstr>Cleaning, Rinsing, and Sanitizing </vt:lpstr>
      <vt:lpstr>PowerPoint Presentation</vt:lpstr>
      <vt:lpstr>The Big “6”</vt:lpstr>
      <vt:lpstr>The Big “6”</vt:lpstr>
      <vt:lpstr>The Big “6”</vt:lpstr>
      <vt:lpstr>Maintaining equipment and establishment premises  </vt:lpstr>
      <vt:lpstr>Proper Insect and Pest Control </vt:lpstr>
      <vt:lpstr>COVID 19 Procedures </vt:lpstr>
      <vt:lpstr>Thank you for completing the training! Please notify the Athletic Director or Volunteer Coordinator at your school that you have completed this compliance presentation.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Safety Basics</dc:title>
  <dc:creator>Liz Dixon</dc:creator>
  <cp:lastModifiedBy>Matthew M. Wicks</cp:lastModifiedBy>
  <cp:revision>233</cp:revision>
  <cp:lastPrinted>2018-02-05T20:00:43Z</cp:lastPrinted>
  <dcterms:created xsi:type="dcterms:W3CDTF">2017-01-09T15:52:10Z</dcterms:created>
  <dcterms:modified xsi:type="dcterms:W3CDTF">2020-09-14T16:00:38Z</dcterms:modified>
</cp:coreProperties>
</file>