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0" r:id="rId2"/>
    <p:sldId id="256" r:id="rId3"/>
    <p:sldId id="264" r:id="rId4"/>
    <p:sldId id="262" r:id="rId5"/>
    <p:sldId id="273" r:id="rId6"/>
    <p:sldId id="259" r:id="rId7"/>
    <p:sldId id="274"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F5E"/>
    <a:srgbClr val="10285E"/>
    <a:srgbClr val="10275E"/>
    <a:srgbClr val="8BBB1D"/>
    <a:srgbClr val="6FE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9537" autoAdjust="0"/>
  </p:normalViewPr>
  <p:slideViewPr>
    <p:cSldViewPr snapToGrid="0" snapToObjects="1">
      <p:cViewPr varScale="1">
        <p:scale>
          <a:sx n="88" d="100"/>
          <a:sy n="88" d="100"/>
        </p:scale>
        <p:origin x="128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3D04FC-040C-534B-BA22-435F01948435}" type="datetimeFigureOut">
              <a:rPr lang="en-US" smtClean="0"/>
              <a:t>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E2366-012F-7B4B-B488-7CFDDF1D4B91}" type="slidenum">
              <a:rPr lang="en-US" smtClean="0"/>
              <a:t>‹#›</a:t>
            </a:fld>
            <a:endParaRPr lang="en-US"/>
          </a:p>
        </p:txBody>
      </p:sp>
    </p:spTree>
    <p:extLst>
      <p:ext uri="{BB962C8B-B14F-4D97-AF65-F5344CB8AC3E}">
        <p14:creationId xmlns:p14="http://schemas.microsoft.com/office/powerpoint/2010/main" val="2812979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1</a:t>
            </a:fld>
            <a:endParaRPr lang="en-US"/>
          </a:p>
        </p:txBody>
      </p:sp>
    </p:spTree>
    <p:extLst>
      <p:ext uri="{BB962C8B-B14F-4D97-AF65-F5344CB8AC3E}">
        <p14:creationId xmlns:p14="http://schemas.microsoft.com/office/powerpoint/2010/main" val="268421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2</a:t>
            </a:fld>
            <a:endParaRPr lang="en-US"/>
          </a:p>
        </p:txBody>
      </p:sp>
    </p:spTree>
    <p:extLst>
      <p:ext uri="{BB962C8B-B14F-4D97-AF65-F5344CB8AC3E}">
        <p14:creationId xmlns:p14="http://schemas.microsoft.com/office/powerpoint/2010/main" val="294066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Property Control has been sending the tags to both the ICT Literacy Coach and Plant Manager.  Just recently, it was changed and they will now be sending tags to the bookkeeper because tags were getting lost or tags would be filed away and never affixed to the inventory item.  Just wanted to mention that this step is a change to the prior procedure. </a:t>
            </a:r>
          </a:p>
          <a:p>
            <a:r>
              <a:rPr lang="en-US" sz="1200" kern="1200" dirty="0" smtClean="0">
                <a:solidFill>
                  <a:schemeClr val="tx1"/>
                </a:solidFill>
                <a:effectLst/>
                <a:latin typeface="+mn-lt"/>
                <a:ea typeface="+mn-ea"/>
                <a:cs typeface="+mn-cs"/>
              </a:rPr>
              <a:t>2) Also, please mention that if an item is being loaned to another school (band instrument, maintenance equipment, etc.) a checkout form should be completed.  </a:t>
            </a:r>
          </a:p>
          <a:p>
            <a:r>
              <a:rPr lang="en-US" sz="1200" kern="1200" dirty="0" smtClean="0">
                <a:solidFill>
                  <a:schemeClr val="tx1"/>
                </a:solidFill>
                <a:effectLst/>
                <a:latin typeface="+mn-lt"/>
                <a:ea typeface="+mn-ea"/>
                <a:cs typeface="+mn-cs"/>
              </a:rPr>
              <a:t>3) There should also be a record or work order (with the tag number) for items taken off campus for repair.</a:t>
            </a:r>
          </a:p>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4</a:t>
            </a:fld>
            <a:endParaRPr lang="en-US"/>
          </a:p>
        </p:txBody>
      </p:sp>
    </p:spTree>
    <p:extLst>
      <p:ext uri="{BB962C8B-B14F-4D97-AF65-F5344CB8AC3E}">
        <p14:creationId xmlns:p14="http://schemas.microsoft.com/office/powerpoint/2010/main" val="199517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5</a:t>
            </a:fld>
            <a:endParaRPr lang="en-US"/>
          </a:p>
        </p:txBody>
      </p:sp>
    </p:spTree>
    <p:extLst>
      <p:ext uri="{BB962C8B-B14F-4D97-AF65-F5344CB8AC3E}">
        <p14:creationId xmlns:p14="http://schemas.microsoft.com/office/powerpoint/2010/main" val="257673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signer should not be on audit committee</a:t>
            </a:r>
          </a:p>
          <a:p>
            <a:r>
              <a:rPr lang="en-US" dirty="0" smtClean="0"/>
              <a:t>May add fundraisers if</a:t>
            </a:r>
            <a:r>
              <a:rPr lang="en-US" baseline="0" dirty="0" smtClean="0"/>
              <a:t> money is ”short”</a:t>
            </a:r>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7</a:t>
            </a:fld>
            <a:endParaRPr lang="en-US"/>
          </a:p>
        </p:txBody>
      </p:sp>
    </p:spTree>
    <p:extLst>
      <p:ext uri="{BB962C8B-B14F-4D97-AF65-F5344CB8AC3E}">
        <p14:creationId xmlns:p14="http://schemas.microsoft.com/office/powerpoint/2010/main" val="245456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E2366-012F-7B4B-B488-7CFDDF1D4B91}" type="slidenum">
              <a:rPr lang="en-US" smtClean="0"/>
              <a:t>8</a:t>
            </a:fld>
            <a:endParaRPr lang="en-US"/>
          </a:p>
        </p:txBody>
      </p:sp>
    </p:spTree>
    <p:extLst>
      <p:ext uri="{BB962C8B-B14F-4D97-AF65-F5344CB8AC3E}">
        <p14:creationId xmlns:p14="http://schemas.microsoft.com/office/powerpoint/2010/main" val="294066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64669-3183-CD43-9F4F-E614E873A6A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12608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64669-3183-CD43-9F4F-E614E873A6A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385821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64669-3183-CD43-9F4F-E614E873A6A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357314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64669-3183-CD43-9F4F-E614E873A6A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85434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64669-3183-CD43-9F4F-E614E873A6A5}" type="datetimeFigureOut">
              <a:rPr lang="en-US" smtClean="0"/>
              <a:t>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389158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64669-3183-CD43-9F4F-E614E873A6A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42629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64669-3183-CD43-9F4F-E614E873A6A5}" type="datetimeFigureOut">
              <a:rPr lang="en-US" smtClean="0"/>
              <a:t>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230645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64669-3183-CD43-9F4F-E614E873A6A5}" type="datetimeFigureOut">
              <a:rPr lang="en-US" smtClean="0"/>
              <a:t>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393370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64669-3183-CD43-9F4F-E614E873A6A5}" type="datetimeFigureOut">
              <a:rPr lang="en-US" smtClean="0"/>
              <a:t>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292786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64669-3183-CD43-9F4F-E614E873A6A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177325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64669-3183-CD43-9F4F-E614E873A6A5}" type="datetimeFigureOut">
              <a:rPr lang="en-US" smtClean="0"/>
              <a:t>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FF5EB-9FE9-A148-B36E-2B3C2DFA931B}" type="slidenum">
              <a:rPr lang="en-US" smtClean="0"/>
              <a:t>‹#›</a:t>
            </a:fld>
            <a:endParaRPr lang="en-US"/>
          </a:p>
        </p:txBody>
      </p:sp>
    </p:spTree>
    <p:extLst>
      <p:ext uri="{BB962C8B-B14F-4D97-AF65-F5344CB8AC3E}">
        <p14:creationId xmlns:p14="http://schemas.microsoft.com/office/powerpoint/2010/main" val="158844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64669-3183-CD43-9F4F-E614E873A6A5}" type="datetimeFigureOut">
              <a:rPr lang="en-US" smtClean="0"/>
              <a:t>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FF5EB-9FE9-A148-B36E-2B3C2DFA931B}" type="slidenum">
              <a:rPr lang="en-US" smtClean="0"/>
              <a:t>‹#›</a:t>
            </a:fld>
            <a:endParaRPr lang="en-US"/>
          </a:p>
        </p:txBody>
      </p:sp>
    </p:spTree>
    <p:extLst>
      <p:ext uri="{BB962C8B-B14F-4D97-AF65-F5344CB8AC3E}">
        <p14:creationId xmlns:p14="http://schemas.microsoft.com/office/powerpoint/2010/main" val="1284554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8" name="Rectangle 7"/>
          <p:cNvSpPr/>
          <p:nvPr/>
        </p:nvSpPr>
        <p:spPr>
          <a:xfrm>
            <a:off x="1699" y="4024818"/>
            <a:ext cx="9142301" cy="2833181"/>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0" y="4047436"/>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6" name="TextBox 38"/>
          <p:cNvSpPr txBox="1">
            <a:spLocks noChangeArrowheads="1"/>
          </p:cNvSpPr>
          <p:nvPr/>
        </p:nvSpPr>
        <p:spPr bwMode="auto">
          <a:xfrm>
            <a:off x="1" y="2987825"/>
            <a:ext cx="91456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dirty="0" smtClean="0">
                <a:solidFill>
                  <a:schemeClr val="bg1"/>
                </a:solidFill>
                <a:latin typeface="Times" charset="0"/>
                <a:cs typeface="Times" charset="0"/>
              </a:rPr>
              <a:t>Safeguard Cash and Assets on Campus</a:t>
            </a:r>
          </a:p>
          <a:p>
            <a:pPr algn="ctr" eaLnBrk="1" hangingPunct="1"/>
            <a:r>
              <a:rPr lang="en-US" sz="2800" dirty="0" smtClean="0">
                <a:solidFill>
                  <a:schemeClr val="bg1"/>
                </a:solidFill>
                <a:latin typeface="Times" charset="0"/>
                <a:cs typeface="Times" charset="0"/>
              </a:rPr>
              <a:t>Tips to Prevent and/</a:t>
            </a:r>
            <a:r>
              <a:rPr lang="en-US" sz="2800" dirty="0">
                <a:solidFill>
                  <a:schemeClr val="bg1"/>
                </a:solidFill>
                <a:latin typeface="Times" charset="0"/>
                <a:cs typeface="Times" charset="0"/>
              </a:rPr>
              <a:t>o</a:t>
            </a:r>
            <a:r>
              <a:rPr lang="en-US" sz="2800" dirty="0" smtClean="0">
                <a:solidFill>
                  <a:schemeClr val="bg1"/>
                </a:solidFill>
                <a:latin typeface="Times" charset="0"/>
                <a:cs typeface="Times" charset="0"/>
              </a:rPr>
              <a:t>r Spot Theft by “Insiders”</a:t>
            </a:r>
          </a:p>
          <a:p>
            <a:pPr algn="ctr" eaLnBrk="1" hangingPunct="1"/>
            <a:r>
              <a:rPr lang="en-US" sz="1400" dirty="0" smtClean="0">
                <a:solidFill>
                  <a:schemeClr val="bg1"/>
                </a:solidFill>
                <a:latin typeface="Times" charset="0"/>
                <a:cs typeface="Times" charset="0"/>
              </a:rPr>
              <a:t/>
            </a:r>
            <a:br>
              <a:rPr lang="en-US" sz="1400" dirty="0" smtClean="0">
                <a:solidFill>
                  <a:schemeClr val="bg1"/>
                </a:solidFill>
                <a:latin typeface="Times" charset="0"/>
                <a:cs typeface="Times" charset="0"/>
              </a:rPr>
            </a:br>
            <a:r>
              <a:rPr lang="en-US" b="1" dirty="0" smtClean="0">
                <a:latin typeface="Arial" charset="0"/>
                <a:cs typeface="Arial" charset="0"/>
              </a:rPr>
              <a:t>Leadership Week – June 9-12, 2015</a:t>
            </a:r>
            <a:endParaRPr lang="en-US" b="1" dirty="0">
              <a:latin typeface="Times" charset="0"/>
              <a:cs typeface="Times" charset="0"/>
            </a:endParaRPr>
          </a:p>
        </p:txBody>
      </p:sp>
      <p:pic>
        <p:nvPicPr>
          <p:cNvPr id="2" name="Picture 1" descr="7789448610_021508dc7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527" y="4814595"/>
            <a:ext cx="3290230" cy="2191294"/>
          </a:xfrm>
          <a:prstGeom prst="rect">
            <a:avLst/>
          </a:prstGeom>
        </p:spPr>
      </p:pic>
      <p:pic>
        <p:nvPicPr>
          <p:cNvPr id="9" name="Picture 8" descr="12756060364_dfeca6317f_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16" y="4814595"/>
            <a:ext cx="3161783" cy="2107855"/>
          </a:xfrm>
          <a:prstGeom prst="rect">
            <a:avLst/>
          </a:prstGeom>
        </p:spPr>
      </p:pic>
      <p:pic>
        <p:nvPicPr>
          <p:cNvPr id="11" name="Picture 10" descr="12956388284_d71e7e3b49_b.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6367" y="4814595"/>
            <a:ext cx="2981992" cy="2236494"/>
          </a:xfrm>
          <a:prstGeom prst="rect">
            <a:avLst/>
          </a:prstGeom>
        </p:spPr>
      </p:pic>
      <p:pic>
        <p:nvPicPr>
          <p:cNvPr id="3" name="Picture 2" descr="PCS Logo-REVERS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4354" y="370576"/>
            <a:ext cx="4416748" cy="2430010"/>
          </a:xfrm>
          <a:prstGeom prst="rect">
            <a:avLst/>
          </a:prstGeom>
        </p:spPr>
      </p:pic>
    </p:spTree>
    <p:extLst>
      <p:ext uri="{BB962C8B-B14F-4D97-AF65-F5344CB8AC3E}">
        <p14:creationId xmlns:p14="http://schemas.microsoft.com/office/powerpoint/2010/main" val="304231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8" name="Rectangle 7"/>
          <p:cNvSpPr/>
          <p:nvPr/>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8"/>
          <p:cNvSpPr txBox="1">
            <a:spLocks noChangeArrowheads="1"/>
          </p:cNvSpPr>
          <p:nvPr/>
        </p:nvSpPr>
        <p:spPr bwMode="auto">
          <a:xfrm>
            <a:off x="0" y="60960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000" dirty="0" smtClean="0">
                <a:solidFill>
                  <a:schemeClr val="bg1"/>
                </a:solidFill>
                <a:latin typeface="Times" charset="0"/>
                <a:cs typeface="Times" charset="0"/>
              </a:rPr>
              <a:t>Overview</a:t>
            </a:r>
            <a:endParaRPr lang="en-US" sz="5000" dirty="0">
              <a:solidFill>
                <a:schemeClr val="bg1"/>
              </a:solidFill>
              <a:latin typeface="Times" charset="0"/>
              <a:cs typeface="Times" charset="0"/>
            </a:endParaRPr>
          </a:p>
        </p:txBody>
      </p:sp>
      <p:sp>
        <p:nvSpPr>
          <p:cNvPr id="6" name="TextBox 6"/>
          <p:cNvSpPr txBox="1">
            <a:spLocks noChangeArrowheads="1"/>
          </p:cNvSpPr>
          <p:nvPr/>
        </p:nvSpPr>
        <p:spPr bwMode="auto">
          <a:xfrm>
            <a:off x="0" y="1743729"/>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000" dirty="0">
                <a:solidFill>
                  <a:schemeClr val="tx2">
                    <a:lumMod val="50000"/>
                  </a:schemeClr>
                </a:solidFill>
                <a:latin typeface="Arial" charset="0"/>
                <a:cs typeface="Arial" charset="0"/>
              </a:rPr>
              <a:t>S</a:t>
            </a:r>
            <a:r>
              <a:rPr lang="en-US" sz="3000" dirty="0" smtClean="0">
                <a:solidFill>
                  <a:schemeClr val="tx2">
                    <a:lumMod val="50000"/>
                  </a:schemeClr>
                </a:solidFill>
                <a:latin typeface="Arial" charset="0"/>
                <a:cs typeface="Arial" charset="0"/>
              </a:rPr>
              <a:t>afeguard cash and property items</a:t>
            </a:r>
          </a:p>
          <a:p>
            <a:pPr algn="ctr" eaLnBrk="1" hangingPunct="1"/>
            <a:r>
              <a:rPr lang="en-US" sz="3000" dirty="0" smtClean="0">
                <a:solidFill>
                  <a:schemeClr val="tx2">
                    <a:lumMod val="50000"/>
                  </a:schemeClr>
                </a:solidFill>
                <a:latin typeface="Arial" charset="0"/>
                <a:cs typeface="Arial" charset="0"/>
              </a:rPr>
              <a:t>Recognize potential theft by individuals who </a:t>
            </a:r>
          </a:p>
          <a:p>
            <a:pPr algn="ctr" eaLnBrk="1" hangingPunct="1"/>
            <a:r>
              <a:rPr lang="en-US" sz="3000" dirty="0" smtClean="0">
                <a:solidFill>
                  <a:schemeClr val="tx2">
                    <a:lumMod val="50000"/>
                  </a:schemeClr>
                </a:solidFill>
                <a:latin typeface="Arial" charset="0"/>
                <a:cs typeface="Arial" charset="0"/>
              </a:rPr>
              <a:t>have access to school funds</a:t>
            </a:r>
            <a:endParaRPr lang="en-US" sz="3000" dirty="0">
              <a:solidFill>
                <a:schemeClr val="tx2">
                  <a:lumMod val="50000"/>
                </a:schemeClr>
              </a:solidFill>
              <a:latin typeface="Arial" charset="0"/>
              <a:cs typeface="Arial" charset="0"/>
            </a:endParaRPr>
          </a:p>
          <a:p>
            <a:pPr eaLnBrk="1" hangingPunct="1"/>
            <a:endParaRPr lang="en-US" sz="3200" dirty="0"/>
          </a:p>
        </p:txBody>
      </p:sp>
      <p:cxnSp>
        <p:nvCxnSpPr>
          <p:cNvPr id="12" name="Straight Connector 11"/>
          <p:cNvCxnSpPr/>
          <p:nvPr/>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2" name="Picture 1" descr="7789447144_2f14a9059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688" y="3204226"/>
            <a:ext cx="4862611" cy="3238499"/>
          </a:xfrm>
          <a:prstGeom prst="rect">
            <a:avLst/>
          </a:prstGeom>
          <a:effectLst>
            <a:reflection blurRad="6350" stA="50000" endA="300" endPos="38500" dist="50800" dir="5400000" sy="-100000" algn="bl" rotWithShape="0"/>
          </a:effectLst>
        </p:spPr>
      </p:pic>
      <p:sp>
        <p:nvSpPr>
          <p:cNvPr id="3" name="Right Arrow 2"/>
          <p:cNvSpPr/>
          <p:nvPr/>
        </p:nvSpPr>
        <p:spPr>
          <a:xfrm>
            <a:off x="1040524" y="1829002"/>
            <a:ext cx="480848" cy="3229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42901" y="2277729"/>
            <a:ext cx="480848" cy="3229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29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l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9" name="Rectangle 8"/>
          <p:cNvSpPr/>
          <p:nvPr/>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8"/>
          <p:cNvSpPr txBox="1">
            <a:spLocks noChangeArrowheads="1"/>
          </p:cNvSpPr>
          <p:nvPr/>
        </p:nvSpPr>
        <p:spPr bwMode="auto">
          <a:xfrm>
            <a:off x="-126125" y="500656"/>
            <a:ext cx="9144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000" dirty="0">
                <a:solidFill>
                  <a:schemeClr val="bg1"/>
                </a:solidFill>
                <a:latin typeface="Times" charset="0"/>
                <a:cs typeface="Times" charset="0"/>
              </a:rPr>
              <a:t>Safeguard Cash</a:t>
            </a:r>
          </a:p>
        </p:txBody>
      </p:sp>
      <p:cxnSp>
        <p:nvCxnSpPr>
          <p:cNvPr id="12" name="Straight Connector 11"/>
          <p:cNvCxnSpPr/>
          <p:nvPr/>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5188" y="1723272"/>
            <a:ext cx="9028811" cy="5293757"/>
          </a:xfrm>
          <a:prstGeom prst="rect">
            <a:avLst/>
          </a:prstGeom>
          <a:noFill/>
        </p:spPr>
        <p:txBody>
          <a:bodyPr wrap="square" rtlCol="0">
            <a:spAutoFit/>
          </a:bodyPr>
          <a:lstStyle/>
          <a:p>
            <a:pPr marL="457200" indent="-457200">
              <a:buFont typeface="Arial"/>
              <a:buChar char="•"/>
            </a:pPr>
            <a:r>
              <a:rPr lang="en-US" sz="2800" dirty="0">
                <a:latin typeface="Arial"/>
                <a:cs typeface="Arial"/>
              </a:rPr>
              <a:t>Encourage the use of School Pay</a:t>
            </a:r>
          </a:p>
          <a:p>
            <a:pPr marL="457200" indent="-457200">
              <a:buFont typeface="Arial"/>
              <a:buChar char="•"/>
            </a:pPr>
            <a:r>
              <a:rPr lang="en-US" sz="2800" dirty="0">
                <a:latin typeface="Arial"/>
                <a:cs typeface="Arial"/>
              </a:rPr>
              <a:t>Use safes for any cash left in school overnight</a:t>
            </a:r>
          </a:p>
          <a:p>
            <a:pPr marL="914400" lvl="1" indent="-457200">
              <a:buFont typeface="Arial"/>
              <a:buChar char="•"/>
            </a:pPr>
            <a:r>
              <a:rPr lang="en-US" sz="2400" dirty="0">
                <a:latin typeface="Arial"/>
                <a:cs typeface="Arial"/>
              </a:rPr>
              <a:t>If your school does not have a safe in or near the bookkeeper’s area, please contact Ray Bonti</a:t>
            </a:r>
          </a:p>
          <a:p>
            <a:pPr marL="457200" indent="-457200">
              <a:buFont typeface="Arial"/>
              <a:buChar char="•"/>
            </a:pPr>
            <a:r>
              <a:rPr lang="en-US" sz="2800" dirty="0">
                <a:latin typeface="Arial"/>
                <a:cs typeface="Arial"/>
              </a:rPr>
              <a:t>Use a bank courier service</a:t>
            </a:r>
          </a:p>
          <a:p>
            <a:pPr marL="457200" indent="-457200">
              <a:buFont typeface="Arial"/>
              <a:buChar char="•"/>
            </a:pPr>
            <a:r>
              <a:rPr lang="en-US" sz="2800" dirty="0">
                <a:latin typeface="Arial"/>
                <a:cs typeface="Arial"/>
              </a:rPr>
              <a:t>Teachers should not leave </a:t>
            </a:r>
            <a:r>
              <a:rPr lang="en-US" sz="2800" dirty="0" smtClean="0">
                <a:latin typeface="Arial"/>
                <a:cs typeface="Arial"/>
              </a:rPr>
              <a:t>collections </a:t>
            </a:r>
            <a:r>
              <a:rPr lang="en-US" sz="2800" dirty="0">
                <a:latin typeface="Arial"/>
                <a:cs typeface="Arial"/>
              </a:rPr>
              <a:t>in their </a:t>
            </a:r>
            <a:r>
              <a:rPr lang="en-US" sz="2800" dirty="0" smtClean="0">
                <a:latin typeface="Arial"/>
                <a:cs typeface="Arial"/>
              </a:rPr>
              <a:t>classrooms overnight</a:t>
            </a:r>
            <a:r>
              <a:rPr lang="en-US" sz="2800" dirty="0">
                <a:latin typeface="Arial"/>
                <a:cs typeface="Arial"/>
              </a:rPr>
              <a:t>.  </a:t>
            </a:r>
            <a:endParaRPr lang="en-US" sz="2800" dirty="0" smtClean="0">
              <a:latin typeface="Arial"/>
              <a:cs typeface="Arial"/>
            </a:endParaRPr>
          </a:p>
          <a:p>
            <a:pPr marL="914400" lvl="1" indent="-457200">
              <a:buFont typeface="Arial"/>
              <a:buChar char="•"/>
            </a:pPr>
            <a:r>
              <a:rPr lang="en-US" sz="2400" dirty="0" smtClean="0">
                <a:latin typeface="Arial"/>
                <a:cs typeface="Arial"/>
              </a:rPr>
              <a:t>If </a:t>
            </a:r>
            <a:r>
              <a:rPr lang="en-US" sz="2400" dirty="0">
                <a:latin typeface="Arial"/>
                <a:cs typeface="Arial"/>
              </a:rPr>
              <a:t>they are not “</a:t>
            </a:r>
            <a:r>
              <a:rPr lang="en-US" sz="2400" dirty="0" smtClean="0">
                <a:latin typeface="Arial"/>
                <a:cs typeface="Arial"/>
              </a:rPr>
              <a:t>done” with </a:t>
            </a:r>
            <a:r>
              <a:rPr lang="en-US" sz="2400" dirty="0">
                <a:latin typeface="Arial"/>
                <a:cs typeface="Arial"/>
              </a:rPr>
              <a:t>the collection documents, </a:t>
            </a:r>
            <a:r>
              <a:rPr lang="en-US" sz="2400" dirty="0" smtClean="0">
                <a:latin typeface="Arial"/>
                <a:cs typeface="Arial"/>
              </a:rPr>
              <a:t>put </a:t>
            </a:r>
            <a:r>
              <a:rPr lang="en-US" sz="2400" dirty="0">
                <a:latin typeface="Arial"/>
                <a:cs typeface="Arial"/>
              </a:rPr>
              <a:t>them in an envelope and </a:t>
            </a:r>
            <a:r>
              <a:rPr lang="en-US" sz="2400" dirty="0" smtClean="0">
                <a:latin typeface="Arial"/>
                <a:cs typeface="Arial"/>
              </a:rPr>
              <a:t>put in </a:t>
            </a:r>
            <a:r>
              <a:rPr lang="en-US" sz="2400" dirty="0">
                <a:latin typeface="Arial"/>
                <a:cs typeface="Arial"/>
              </a:rPr>
              <a:t>the safe for </a:t>
            </a:r>
            <a:r>
              <a:rPr lang="en-US" sz="2400" dirty="0" smtClean="0">
                <a:latin typeface="Arial"/>
                <a:cs typeface="Arial"/>
              </a:rPr>
              <a:t>overnight</a:t>
            </a:r>
          </a:p>
          <a:p>
            <a:pPr marL="457200" indent="-457200">
              <a:buFont typeface="Arial"/>
              <a:buChar char="•"/>
            </a:pPr>
            <a:r>
              <a:rPr lang="en-US" sz="2400" u="sng" dirty="0" smtClean="0">
                <a:latin typeface="Arial"/>
                <a:cs typeface="Arial"/>
              </a:rPr>
              <a:t>Checks are important too!  </a:t>
            </a:r>
            <a:r>
              <a:rPr lang="en-US" sz="2400" dirty="0" smtClean="0">
                <a:latin typeface="Arial"/>
                <a:cs typeface="Arial"/>
              </a:rPr>
              <a:t>Checks can be easily copied and deposited electronically.  We need to safeguard other people’s checks in our custody.  </a:t>
            </a:r>
            <a:endParaRPr lang="en-US" sz="2400" dirty="0">
              <a:latin typeface="Arial"/>
              <a:cs typeface="Arial"/>
            </a:endParaRPr>
          </a:p>
          <a:p>
            <a:pPr lvl="1"/>
            <a:endParaRPr lang="en-US" sz="2400" dirty="0" smtClean="0">
              <a:latin typeface="Arial"/>
              <a:cs typeface="Arial"/>
            </a:endParaRPr>
          </a:p>
        </p:txBody>
      </p:sp>
    </p:spTree>
    <p:extLst>
      <p:ext uri="{BB962C8B-B14F-4D97-AF65-F5344CB8AC3E}">
        <p14:creationId xmlns:p14="http://schemas.microsoft.com/office/powerpoint/2010/main" val="32507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 y="-375044"/>
            <a:ext cx="9153338" cy="4786433"/>
          </a:xfrm>
          <a:prstGeom prst="rect">
            <a:avLst/>
          </a:prstGeom>
        </p:spPr>
      </p:pic>
      <p:sp>
        <p:nvSpPr>
          <p:cNvPr id="8" name="Rectangle 7"/>
          <p:cNvSpPr/>
          <p:nvPr/>
        </p:nvSpPr>
        <p:spPr>
          <a:xfrm>
            <a:off x="-4669" y="1550151"/>
            <a:ext cx="9158007" cy="5307849"/>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sz="3000" dirty="0">
              <a:solidFill>
                <a:schemeClr val="tx1"/>
              </a:solidFill>
              <a:latin typeface="Arial"/>
              <a:cs typeface="Arial"/>
            </a:endParaRPr>
          </a:p>
        </p:txBody>
      </p:sp>
      <p:cxnSp>
        <p:nvCxnSpPr>
          <p:cNvPr id="12" name="Straight Connector 11"/>
          <p:cNvCxnSpPr/>
          <p:nvPr/>
        </p:nvCxnSpPr>
        <p:spPr>
          <a:xfrm>
            <a:off x="-4669" y="1550151"/>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086155" y="537566"/>
            <a:ext cx="6687921" cy="861774"/>
          </a:xfrm>
          <a:prstGeom prst="rect">
            <a:avLst/>
          </a:prstGeom>
        </p:spPr>
        <p:txBody>
          <a:bodyPr wrap="none">
            <a:spAutoFit/>
          </a:bodyPr>
          <a:lstStyle/>
          <a:p>
            <a:pPr algn="ctr"/>
            <a:r>
              <a:rPr lang="en-US" sz="5000" dirty="0">
                <a:solidFill>
                  <a:schemeClr val="bg1"/>
                </a:solidFill>
                <a:latin typeface="Times" charset="0"/>
                <a:cs typeface="Times" charset="0"/>
              </a:rPr>
              <a:t>Safeguard </a:t>
            </a:r>
            <a:r>
              <a:rPr lang="en-US" sz="5000" dirty="0" smtClean="0">
                <a:solidFill>
                  <a:schemeClr val="bg1"/>
                </a:solidFill>
                <a:latin typeface="Times" charset="0"/>
                <a:cs typeface="Times" charset="0"/>
              </a:rPr>
              <a:t>Other </a:t>
            </a:r>
            <a:r>
              <a:rPr lang="en-US" sz="5000" dirty="0" err="1" smtClean="0">
                <a:solidFill>
                  <a:schemeClr val="bg1"/>
                </a:solidFill>
                <a:latin typeface="Times" charset="0"/>
                <a:cs typeface="Times" charset="0"/>
              </a:rPr>
              <a:t>Assets.1</a:t>
            </a:r>
            <a:endParaRPr lang="en-US" sz="5000" dirty="0">
              <a:solidFill>
                <a:schemeClr val="bg1"/>
              </a:solidFill>
              <a:latin typeface="Times" charset="0"/>
              <a:cs typeface="Times" charset="0"/>
            </a:endParaRPr>
          </a:p>
        </p:txBody>
      </p:sp>
      <p:sp>
        <p:nvSpPr>
          <p:cNvPr id="2" name="TextBox 1"/>
          <p:cNvSpPr txBox="1"/>
          <p:nvPr/>
        </p:nvSpPr>
        <p:spPr>
          <a:xfrm>
            <a:off x="60960" y="1573715"/>
            <a:ext cx="8821783" cy="4524315"/>
          </a:xfrm>
          <a:prstGeom prst="rect">
            <a:avLst/>
          </a:prstGeom>
          <a:noFill/>
        </p:spPr>
        <p:txBody>
          <a:bodyPr wrap="square" rtlCol="0">
            <a:spAutoFit/>
          </a:bodyPr>
          <a:lstStyle/>
          <a:p>
            <a:pPr marL="457200" indent="-457200">
              <a:buFont typeface="Arial"/>
              <a:buChar char="•"/>
            </a:pPr>
            <a:r>
              <a:rPr lang="en-US" sz="2800" dirty="0">
                <a:latin typeface="Arial"/>
                <a:cs typeface="Arial"/>
              </a:rPr>
              <a:t>Make sure that Property Items are </a:t>
            </a:r>
            <a:r>
              <a:rPr lang="en-US" sz="2800" dirty="0" smtClean="0">
                <a:latin typeface="Arial"/>
                <a:cs typeface="Arial"/>
              </a:rPr>
              <a:t>tagged</a:t>
            </a:r>
          </a:p>
          <a:p>
            <a:pPr marL="914400" lvl="1" indent="-457200">
              <a:buFont typeface="Arial"/>
              <a:buChar char="•"/>
            </a:pPr>
            <a:r>
              <a:rPr lang="en-US" sz="2000" dirty="0" smtClean="0">
                <a:latin typeface="Arial"/>
                <a:cs typeface="Arial"/>
              </a:rPr>
              <a:t>Make sure items are tagged immediately</a:t>
            </a:r>
          </a:p>
          <a:p>
            <a:pPr marL="914400" lvl="1" indent="-457200">
              <a:buFont typeface="Arial"/>
              <a:buChar char="•"/>
            </a:pPr>
            <a:r>
              <a:rPr lang="en-US" sz="2000" dirty="0" smtClean="0">
                <a:latin typeface="Arial"/>
                <a:cs typeface="Arial"/>
              </a:rPr>
              <a:t>Include secondary marking – permanent marker </a:t>
            </a:r>
            <a:r>
              <a:rPr lang="en-US" sz="2000" dirty="0" err="1" smtClean="0">
                <a:latin typeface="Arial"/>
                <a:cs typeface="Arial"/>
              </a:rPr>
              <a:t>etc</a:t>
            </a:r>
            <a:endParaRPr lang="en-US" sz="2000" dirty="0" smtClean="0">
              <a:latin typeface="Arial"/>
              <a:cs typeface="Arial"/>
            </a:endParaRPr>
          </a:p>
          <a:p>
            <a:pPr marL="914400" lvl="1" indent="-457200">
              <a:buFont typeface="Arial"/>
              <a:buChar char="•"/>
            </a:pPr>
            <a:r>
              <a:rPr lang="en-US" sz="2000" dirty="0">
                <a:latin typeface="Arial"/>
                <a:cs typeface="Arial"/>
              </a:rPr>
              <a:t>Tags are usually sent a week or so after the items are delivered to the school</a:t>
            </a:r>
          </a:p>
          <a:p>
            <a:pPr marL="914400" lvl="1" indent="-457200">
              <a:buFont typeface="Arial"/>
              <a:buChar char="•"/>
            </a:pPr>
            <a:r>
              <a:rPr lang="en-US" sz="2000" dirty="0">
                <a:latin typeface="Arial"/>
                <a:cs typeface="Arial"/>
              </a:rPr>
              <a:t>Tags are sent to the school by Property Control (Finance).  Usually to the bookkeeper. </a:t>
            </a:r>
            <a:endParaRPr lang="en-US" sz="2000" dirty="0" smtClean="0">
              <a:latin typeface="Arial"/>
              <a:cs typeface="Arial"/>
            </a:endParaRPr>
          </a:p>
          <a:p>
            <a:pPr marL="914400" lvl="1" indent="-457200">
              <a:buFont typeface="Arial"/>
              <a:buChar char="•"/>
            </a:pPr>
            <a:r>
              <a:rPr lang="en-US" sz="2000" dirty="0" smtClean="0">
                <a:latin typeface="Arial"/>
                <a:cs typeface="Arial"/>
              </a:rPr>
              <a:t>Items costing $750 or more must be tagged – let Property Control know of any that are not tagged</a:t>
            </a:r>
          </a:p>
          <a:p>
            <a:pPr marL="914400" lvl="1" indent="-457200">
              <a:buFont typeface="Arial"/>
              <a:buChar char="•"/>
            </a:pPr>
            <a:r>
              <a:rPr lang="en-US" sz="2000" dirty="0">
                <a:latin typeface="Arial"/>
                <a:cs typeface="Arial"/>
              </a:rPr>
              <a:t>All iPads and tablets </a:t>
            </a:r>
            <a:r>
              <a:rPr lang="en-US" sz="2000" dirty="0" smtClean="0">
                <a:latin typeface="Arial"/>
                <a:cs typeface="Arial"/>
              </a:rPr>
              <a:t>must </a:t>
            </a:r>
            <a:r>
              <a:rPr lang="en-US" sz="2000" dirty="0">
                <a:latin typeface="Arial"/>
                <a:cs typeface="Arial"/>
              </a:rPr>
              <a:t>be tagged regardless of </a:t>
            </a:r>
            <a:r>
              <a:rPr lang="en-US" sz="2000" dirty="0" smtClean="0">
                <a:latin typeface="Arial"/>
                <a:cs typeface="Arial"/>
              </a:rPr>
              <a:t>cost</a:t>
            </a:r>
          </a:p>
          <a:p>
            <a:pPr marL="914400" lvl="1" indent="-457200">
              <a:buFont typeface="Arial"/>
              <a:buChar char="•"/>
            </a:pPr>
            <a:r>
              <a:rPr lang="en-US" sz="2000" dirty="0" smtClean="0">
                <a:latin typeface="Arial"/>
                <a:cs typeface="Arial"/>
              </a:rPr>
              <a:t>Make sure that items get the right tag – check serial </a:t>
            </a:r>
            <a:r>
              <a:rPr lang="en-US" sz="2000" dirty="0" smtClean="0">
                <a:latin typeface="Arial"/>
                <a:cs typeface="Arial"/>
              </a:rPr>
              <a:t>numbers. </a:t>
            </a:r>
          </a:p>
          <a:p>
            <a:pPr marL="914400" lvl="1" indent="-457200">
              <a:buFont typeface="Arial"/>
              <a:buChar char="•"/>
            </a:pPr>
            <a:r>
              <a:rPr lang="en-US" sz="2000" dirty="0">
                <a:latin typeface="Arial"/>
                <a:cs typeface="Arial"/>
              </a:rPr>
              <a:t>U</a:t>
            </a:r>
            <a:r>
              <a:rPr lang="en-US" sz="2000" dirty="0" smtClean="0">
                <a:latin typeface="Arial"/>
                <a:cs typeface="Arial"/>
              </a:rPr>
              <a:t>se permanent marker to add tag # and Pasco Schools</a:t>
            </a:r>
            <a:endParaRPr lang="en-US" sz="2000" dirty="0" smtClean="0">
              <a:latin typeface="Arial"/>
              <a:cs typeface="Arial"/>
            </a:endParaRPr>
          </a:p>
          <a:p>
            <a:pPr marL="914400" lvl="1" indent="-457200">
              <a:buFont typeface="Arial"/>
              <a:buChar char="•"/>
            </a:pPr>
            <a:r>
              <a:rPr lang="en-US" sz="2000" dirty="0" smtClean="0">
                <a:latin typeface="Arial"/>
                <a:cs typeface="Arial"/>
              </a:rPr>
              <a:t>OTIS will be tagging iPads and computers received through the leasing agreement</a:t>
            </a:r>
          </a:p>
        </p:txBody>
      </p:sp>
    </p:spTree>
    <p:extLst>
      <p:ext uri="{BB962C8B-B14F-4D97-AF65-F5344CB8AC3E}">
        <p14:creationId xmlns:p14="http://schemas.microsoft.com/office/powerpoint/2010/main" val="115503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 y="-375044"/>
            <a:ext cx="9153338" cy="4786433"/>
          </a:xfrm>
          <a:prstGeom prst="rect">
            <a:avLst/>
          </a:prstGeom>
        </p:spPr>
      </p:pic>
      <p:sp>
        <p:nvSpPr>
          <p:cNvPr id="8" name="Rectangle 7"/>
          <p:cNvSpPr/>
          <p:nvPr/>
        </p:nvSpPr>
        <p:spPr>
          <a:xfrm>
            <a:off x="-4669" y="1550151"/>
            <a:ext cx="9158007" cy="5307849"/>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cxnSp>
        <p:nvCxnSpPr>
          <p:cNvPr id="12" name="Straight Connector 11"/>
          <p:cNvCxnSpPr/>
          <p:nvPr/>
        </p:nvCxnSpPr>
        <p:spPr>
          <a:xfrm>
            <a:off x="-4669" y="1550151"/>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086155" y="537566"/>
            <a:ext cx="6687921" cy="861774"/>
          </a:xfrm>
          <a:prstGeom prst="rect">
            <a:avLst/>
          </a:prstGeom>
        </p:spPr>
        <p:txBody>
          <a:bodyPr wrap="none">
            <a:spAutoFit/>
          </a:bodyPr>
          <a:lstStyle/>
          <a:p>
            <a:pPr algn="ctr"/>
            <a:r>
              <a:rPr lang="en-US" sz="5000" dirty="0">
                <a:solidFill>
                  <a:schemeClr val="bg1"/>
                </a:solidFill>
                <a:latin typeface="Times" charset="0"/>
                <a:cs typeface="Times" charset="0"/>
              </a:rPr>
              <a:t>Safeguard </a:t>
            </a:r>
            <a:r>
              <a:rPr lang="en-US" sz="5000" dirty="0" smtClean="0">
                <a:solidFill>
                  <a:schemeClr val="bg1"/>
                </a:solidFill>
                <a:latin typeface="Times" charset="0"/>
                <a:cs typeface="Times" charset="0"/>
              </a:rPr>
              <a:t>Other </a:t>
            </a:r>
            <a:r>
              <a:rPr lang="en-US" sz="5000" dirty="0" err="1" smtClean="0">
                <a:solidFill>
                  <a:schemeClr val="bg1"/>
                </a:solidFill>
                <a:latin typeface="Times" charset="0"/>
                <a:cs typeface="Times" charset="0"/>
              </a:rPr>
              <a:t>Assets.2</a:t>
            </a:r>
            <a:endParaRPr lang="en-US" sz="5000" dirty="0">
              <a:solidFill>
                <a:schemeClr val="bg1"/>
              </a:solidFill>
              <a:latin typeface="Times" charset="0"/>
              <a:cs typeface="Times" charset="0"/>
            </a:endParaRPr>
          </a:p>
        </p:txBody>
      </p:sp>
      <p:sp>
        <p:nvSpPr>
          <p:cNvPr id="2" name="TextBox 1"/>
          <p:cNvSpPr txBox="1"/>
          <p:nvPr/>
        </p:nvSpPr>
        <p:spPr>
          <a:xfrm>
            <a:off x="60960" y="1548548"/>
            <a:ext cx="8821783" cy="4585871"/>
          </a:xfrm>
          <a:prstGeom prst="rect">
            <a:avLst/>
          </a:prstGeom>
          <a:noFill/>
        </p:spPr>
        <p:txBody>
          <a:bodyPr wrap="square" rtlCol="0">
            <a:spAutoFit/>
          </a:bodyPr>
          <a:lstStyle/>
          <a:p>
            <a:pPr marL="457200" indent="-457200">
              <a:buFont typeface="Arial"/>
              <a:buChar char="•"/>
            </a:pPr>
            <a:r>
              <a:rPr lang="en-US" sz="2800" dirty="0" smtClean="0">
                <a:latin typeface="Arial"/>
                <a:cs typeface="Arial"/>
              </a:rPr>
              <a:t>Make sure that Property Items are tagged (cont’d)</a:t>
            </a:r>
          </a:p>
          <a:p>
            <a:pPr marL="914400" lvl="1" indent="-457200">
              <a:buFont typeface="Arial"/>
              <a:buChar char="•"/>
            </a:pPr>
            <a:r>
              <a:rPr lang="en-US" sz="2400" dirty="0" smtClean="0">
                <a:latin typeface="Arial"/>
                <a:cs typeface="Arial"/>
              </a:rPr>
              <a:t>Property Items obtained by other sources must be reported to Property Control so that tags can be issued</a:t>
            </a:r>
          </a:p>
          <a:p>
            <a:pPr marL="1371600" lvl="2" indent="-457200">
              <a:buFont typeface="Arial"/>
              <a:buChar char="•"/>
            </a:pPr>
            <a:r>
              <a:rPr lang="en-US" sz="2400" dirty="0" smtClean="0">
                <a:latin typeface="Arial"/>
                <a:cs typeface="Arial"/>
              </a:rPr>
              <a:t>Purchased through Internal Accounts</a:t>
            </a:r>
          </a:p>
          <a:p>
            <a:pPr marL="1371600" lvl="2" indent="-457200">
              <a:buFont typeface="Arial"/>
              <a:buChar char="•"/>
            </a:pPr>
            <a:r>
              <a:rPr lang="en-US" sz="2400" dirty="0" smtClean="0">
                <a:latin typeface="Arial"/>
                <a:cs typeface="Arial"/>
              </a:rPr>
              <a:t>Received by Donation</a:t>
            </a:r>
          </a:p>
          <a:p>
            <a:pPr marL="1371600" lvl="2" indent="-457200">
              <a:buFont typeface="Arial"/>
              <a:buChar char="•"/>
            </a:pPr>
            <a:r>
              <a:rPr lang="en-US" sz="2400" dirty="0" smtClean="0">
                <a:latin typeface="Arial"/>
                <a:cs typeface="Arial"/>
              </a:rPr>
              <a:t>Obtained through DonorsChoose </a:t>
            </a:r>
            <a:r>
              <a:rPr lang="en-US" sz="2400" dirty="0" err="1" smtClean="0">
                <a:latin typeface="Arial"/>
                <a:cs typeface="Arial"/>
              </a:rPr>
              <a:t>etc</a:t>
            </a:r>
            <a:endParaRPr lang="en-US" sz="2400" dirty="0" smtClean="0">
              <a:latin typeface="Arial"/>
              <a:cs typeface="Arial"/>
            </a:endParaRPr>
          </a:p>
          <a:p>
            <a:pPr marL="457200" indent="-457200">
              <a:buFont typeface="Arial"/>
              <a:buChar char="•"/>
            </a:pPr>
            <a:r>
              <a:rPr lang="en-US" sz="2400" dirty="0" smtClean="0">
                <a:latin typeface="Arial"/>
                <a:cs typeface="Arial"/>
              </a:rPr>
              <a:t>Equipment Check Out</a:t>
            </a:r>
          </a:p>
          <a:p>
            <a:pPr marL="914400" lvl="1" indent="-457200">
              <a:buFont typeface="Arial"/>
              <a:buChar char="•"/>
            </a:pPr>
            <a:r>
              <a:rPr lang="en-US" sz="2400" dirty="0" smtClean="0">
                <a:latin typeface="Arial"/>
                <a:cs typeface="Arial"/>
              </a:rPr>
              <a:t>Make sure that any equipment that is leaving the campus is properly checked out</a:t>
            </a:r>
          </a:p>
          <a:p>
            <a:pPr marL="1371600" lvl="2" indent="-457200">
              <a:buFont typeface="Arial"/>
              <a:buChar char="•"/>
            </a:pPr>
            <a:r>
              <a:rPr lang="en-US" sz="2400" dirty="0" smtClean="0">
                <a:latin typeface="Arial"/>
                <a:cs typeface="Arial"/>
              </a:rPr>
              <a:t>MIS 192 sent out by Communications on 5/28/15</a:t>
            </a:r>
          </a:p>
          <a:p>
            <a:pPr marL="1371600" lvl="2" indent="-457200">
              <a:buFont typeface="Arial"/>
              <a:buChar char="•"/>
            </a:pPr>
            <a:r>
              <a:rPr lang="en-US" sz="2400" dirty="0" smtClean="0">
                <a:latin typeface="Arial"/>
                <a:cs typeface="Arial"/>
              </a:rPr>
              <a:t>Teachers – </a:t>
            </a:r>
            <a:r>
              <a:rPr lang="en-US" sz="2400" dirty="0" smtClean="0">
                <a:latin typeface="Arial"/>
                <a:cs typeface="Arial"/>
              </a:rPr>
              <a:t>computers, iPads</a:t>
            </a:r>
            <a:endParaRPr lang="en-US" sz="2400" dirty="0" smtClean="0">
              <a:latin typeface="Arial"/>
              <a:cs typeface="Arial"/>
            </a:endParaRPr>
          </a:p>
          <a:p>
            <a:pPr marL="1371600" lvl="2" indent="-457200">
              <a:buFont typeface="Arial"/>
              <a:buChar char="•"/>
            </a:pPr>
            <a:r>
              <a:rPr lang="en-US" sz="2400" dirty="0" smtClean="0">
                <a:latin typeface="Arial"/>
                <a:cs typeface="Arial"/>
              </a:rPr>
              <a:t>Students – computers, </a:t>
            </a:r>
            <a:r>
              <a:rPr lang="en-US" sz="2400" dirty="0" smtClean="0">
                <a:latin typeface="Arial"/>
                <a:cs typeface="Arial"/>
              </a:rPr>
              <a:t>iPads, musical </a:t>
            </a:r>
            <a:r>
              <a:rPr lang="en-US" sz="2400" dirty="0" smtClean="0">
                <a:latin typeface="Arial"/>
                <a:cs typeface="Arial"/>
              </a:rPr>
              <a:t>instruments</a:t>
            </a:r>
            <a:endParaRPr lang="en-US" sz="2400" dirty="0">
              <a:latin typeface="Arial"/>
              <a:cs typeface="Arial"/>
            </a:endParaRPr>
          </a:p>
        </p:txBody>
      </p:sp>
    </p:spTree>
    <p:extLst>
      <p:ext uri="{BB962C8B-B14F-4D97-AF65-F5344CB8AC3E}">
        <p14:creationId xmlns:p14="http://schemas.microsoft.com/office/powerpoint/2010/main" val="380216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l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9" name="Rectangle 8"/>
          <p:cNvSpPr/>
          <p:nvPr/>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8"/>
          <p:cNvSpPr txBox="1">
            <a:spLocks noChangeArrowheads="1"/>
          </p:cNvSpPr>
          <p:nvPr/>
        </p:nvSpPr>
        <p:spPr bwMode="auto">
          <a:xfrm>
            <a:off x="14007" y="-21289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dirty="0">
                <a:solidFill>
                  <a:schemeClr val="bg1"/>
                </a:solidFill>
                <a:latin typeface="Times" charset="0"/>
                <a:cs typeface="Times" charset="0"/>
              </a:rPr>
              <a:t>Tips to </a:t>
            </a:r>
            <a:r>
              <a:rPr lang="en-US" sz="5000" dirty="0">
                <a:solidFill>
                  <a:schemeClr val="bg1"/>
                </a:solidFill>
                <a:latin typeface="Times" charset="0"/>
                <a:cs typeface="Times" charset="0"/>
              </a:rPr>
              <a:t>Prevent</a:t>
            </a:r>
            <a:r>
              <a:rPr lang="en-US" sz="5400" dirty="0">
                <a:solidFill>
                  <a:schemeClr val="bg1"/>
                </a:solidFill>
                <a:latin typeface="Times" charset="0"/>
                <a:cs typeface="Times" charset="0"/>
              </a:rPr>
              <a:t> and/or Spot Theft by “</a:t>
            </a:r>
            <a:r>
              <a:rPr lang="en-US" sz="5400" dirty="0" err="1">
                <a:solidFill>
                  <a:schemeClr val="bg1"/>
                </a:solidFill>
                <a:latin typeface="Times" charset="0"/>
                <a:cs typeface="Times" charset="0"/>
              </a:rPr>
              <a:t>Insiders</a:t>
            </a:r>
            <a:r>
              <a:rPr lang="en-US" sz="5400" dirty="0" err="1" smtClean="0">
                <a:solidFill>
                  <a:schemeClr val="bg1"/>
                </a:solidFill>
                <a:latin typeface="Times" charset="0"/>
                <a:cs typeface="Times" charset="0"/>
              </a:rPr>
              <a:t>”.1</a:t>
            </a:r>
            <a:endParaRPr lang="en-US" sz="5400" dirty="0">
              <a:solidFill>
                <a:schemeClr val="bg1"/>
              </a:solidFill>
              <a:latin typeface="Times" charset="0"/>
              <a:cs typeface="Times" charset="0"/>
            </a:endParaRPr>
          </a:p>
        </p:txBody>
      </p:sp>
      <p:cxnSp>
        <p:nvCxnSpPr>
          <p:cNvPr id="12" name="Straight Connector 11"/>
          <p:cNvCxnSpPr/>
          <p:nvPr/>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24743" y="1653761"/>
            <a:ext cx="9568743" cy="5041380"/>
          </a:xfrm>
          <a:prstGeom prst="rect">
            <a:avLst/>
          </a:prstGeom>
          <a:noFill/>
        </p:spPr>
        <p:txBody>
          <a:bodyPr wrap="square" rtlCol="0">
            <a:spAutoFit/>
          </a:bodyPr>
          <a:lstStyle/>
          <a:p>
            <a:pPr marL="914400" lvl="1" indent="-457200">
              <a:lnSpc>
                <a:spcPct val="120000"/>
              </a:lnSpc>
              <a:buFont typeface="Arial"/>
              <a:buChar char="•"/>
            </a:pPr>
            <a:r>
              <a:rPr lang="en-US" sz="2800" u="sng" dirty="0" smtClean="0">
                <a:latin typeface="Arial"/>
                <a:cs typeface="Arial"/>
              </a:rPr>
              <a:t>Lots of People</a:t>
            </a:r>
            <a:r>
              <a:rPr lang="en-US" sz="2800" u="sng" dirty="0">
                <a:latin typeface="Arial"/>
                <a:cs typeface="Arial"/>
              </a:rPr>
              <a:t> </a:t>
            </a:r>
            <a:r>
              <a:rPr lang="en-US" sz="2800" u="sng" dirty="0" smtClean="0">
                <a:latin typeface="Arial"/>
                <a:cs typeface="Arial"/>
              </a:rPr>
              <a:t>have access to money at your schools </a:t>
            </a:r>
          </a:p>
          <a:p>
            <a:pPr marL="1371600" lvl="2" indent="-457200">
              <a:lnSpc>
                <a:spcPct val="120000"/>
              </a:lnSpc>
              <a:buFont typeface="Arial"/>
              <a:buChar char="•"/>
            </a:pPr>
            <a:r>
              <a:rPr lang="en-US" sz="2400" dirty="0" smtClean="0">
                <a:latin typeface="Arial"/>
                <a:cs typeface="Arial"/>
              </a:rPr>
              <a:t>We tend to concentrate on the bookkeeper but she can only control the money that is submitted to her</a:t>
            </a:r>
          </a:p>
          <a:p>
            <a:pPr marL="1371600" lvl="2" indent="-457200">
              <a:lnSpc>
                <a:spcPct val="120000"/>
              </a:lnSpc>
              <a:buFont typeface="Arial"/>
              <a:buChar char="•"/>
            </a:pPr>
            <a:r>
              <a:rPr lang="en-US" sz="2400" dirty="0" smtClean="0">
                <a:latin typeface="Arial"/>
                <a:cs typeface="Arial"/>
              </a:rPr>
              <a:t>The real risk is at the point that the money is actually collected </a:t>
            </a:r>
            <a:r>
              <a:rPr lang="en-US" sz="2400" dirty="0" smtClean="0">
                <a:latin typeface="Arial"/>
                <a:cs typeface="Arial"/>
              </a:rPr>
              <a:t>(concessions, fund raisers, ticket sales </a:t>
            </a:r>
            <a:r>
              <a:rPr lang="en-US" sz="2400" dirty="0" err="1" smtClean="0">
                <a:latin typeface="Arial"/>
                <a:cs typeface="Arial"/>
              </a:rPr>
              <a:t>etc</a:t>
            </a:r>
            <a:r>
              <a:rPr lang="en-US" sz="2400" dirty="0" smtClean="0">
                <a:latin typeface="Arial"/>
                <a:cs typeface="Arial"/>
              </a:rPr>
              <a:t>)</a:t>
            </a:r>
            <a:endParaRPr lang="en-US" sz="2400" dirty="0" smtClean="0">
              <a:latin typeface="Arial"/>
              <a:cs typeface="Arial"/>
            </a:endParaRPr>
          </a:p>
          <a:p>
            <a:pPr marL="914400" lvl="1" indent="-457200">
              <a:lnSpc>
                <a:spcPct val="120000"/>
              </a:lnSpc>
              <a:buFont typeface="Arial"/>
              <a:buChar char="•"/>
            </a:pPr>
            <a:r>
              <a:rPr lang="en-US" sz="2400" dirty="0" smtClean="0">
                <a:latin typeface="Arial"/>
                <a:cs typeface="Arial"/>
              </a:rPr>
              <a:t>Internal Groups</a:t>
            </a:r>
          </a:p>
          <a:p>
            <a:pPr marL="1371600" lvl="2" indent="-457200">
              <a:lnSpc>
                <a:spcPct val="120000"/>
              </a:lnSpc>
              <a:buFont typeface="Arial"/>
              <a:buChar char="•"/>
            </a:pPr>
            <a:r>
              <a:rPr lang="en-US" sz="2000" dirty="0" smtClean="0">
                <a:latin typeface="Arial"/>
                <a:cs typeface="Arial"/>
              </a:rPr>
              <a:t>Make sure that you know what your </a:t>
            </a:r>
            <a:r>
              <a:rPr lang="en-US" sz="2000" smtClean="0">
                <a:latin typeface="Arial"/>
                <a:cs typeface="Arial"/>
              </a:rPr>
              <a:t>teams, clubs </a:t>
            </a:r>
            <a:r>
              <a:rPr lang="en-US" sz="2000" dirty="0" smtClean="0">
                <a:latin typeface="Arial"/>
                <a:cs typeface="Arial"/>
              </a:rPr>
              <a:t>and coaches are </a:t>
            </a:r>
            <a:r>
              <a:rPr lang="en-US" sz="2000" dirty="0" smtClean="0">
                <a:latin typeface="Arial"/>
                <a:cs typeface="Arial"/>
              </a:rPr>
              <a:t>doing!</a:t>
            </a:r>
          </a:p>
          <a:p>
            <a:pPr marL="1828800" lvl="3" indent="-457200">
              <a:lnSpc>
                <a:spcPct val="120000"/>
              </a:lnSpc>
              <a:buFont typeface="Arial"/>
              <a:buChar char="•"/>
            </a:pPr>
            <a:r>
              <a:rPr lang="en-US" sz="2000" dirty="0" smtClean="0">
                <a:latin typeface="Arial"/>
                <a:cs typeface="Arial"/>
              </a:rPr>
              <a:t>All groups should be completing fund raising applications and recaps</a:t>
            </a:r>
          </a:p>
          <a:p>
            <a:pPr marL="1371600" lvl="2" indent="-457200">
              <a:lnSpc>
                <a:spcPct val="120000"/>
              </a:lnSpc>
              <a:buFont typeface="Arial"/>
              <a:buChar char="•"/>
            </a:pPr>
            <a:r>
              <a:rPr lang="en-US" sz="2000" dirty="0" smtClean="0">
                <a:latin typeface="Arial"/>
                <a:cs typeface="Arial"/>
              </a:rPr>
              <a:t>Pay attention to the people around you.  If people think there is something wrong, </a:t>
            </a:r>
            <a:r>
              <a:rPr lang="en-US" sz="2000" u="sng" dirty="0" smtClean="0">
                <a:latin typeface="Arial"/>
                <a:cs typeface="Arial"/>
              </a:rPr>
              <a:t>there is probably something wrong!</a:t>
            </a:r>
          </a:p>
        </p:txBody>
      </p:sp>
    </p:spTree>
    <p:extLst>
      <p:ext uri="{BB962C8B-B14F-4D97-AF65-F5344CB8AC3E}">
        <p14:creationId xmlns:p14="http://schemas.microsoft.com/office/powerpoint/2010/main" val="73447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9" name="Rectangle 8"/>
          <p:cNvSpPr/>
          <p:nvPr/>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8"/>
          <p:cNvSpPr txBox="1">
            <a:spLocks noChangeArrowheads="1"/>
          </p:cNvSpPr>
          <p:nvPr/>
        </p:nvSpPr>
        <p:spPr bwMode="auto">
          <a:xfrm>
            <a:off x="14007" y="-212893"/>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dirty="0">
                <a:solidFill>
                  <a:schemeClr val="bg1"/>
                </a:solidFill>
                <a:latin typeface="Times" charset="0"/>
                <a:cs typeface="Times" charset="0"/>
              </a:rPr>
              <a:t>Tips to </a:t>
            </a:r>
            <a:r>
              <a:rPr lang="en-US" sz="5000" dirty="0">
                <a:solidFill>
                  <a:schemeClr val="bg1"/>
                </a:solidFill>
                <a:latin typeface="Times" charset="0"/>
                <a:cs typeface="Times" charset="0"/>
              </a:rPr>
              <a:t>Prevent</a:t>
            </a:r>
            <a:r>
              <a:rPr lang="en-US" sz="5400" dirty="0">
                <a:solidFill>
                  <a:schemeClr val="bg1"/>
                </a:solidFill>
                <a:latin typeface="Times" charset="0"/>
                <a:cs typeface="Times" charset="0"/>
              </a:rPr>
              <a:t> and/or Spot Theft by “</a:t>
            </a:r>
            <a:r>
              <a:rPr lang="en-US" sz="5400" dirty="0" err="1">
                <a:solidFill>
                  <a:schemeClr val="bg1"/>
                </a:solidFill>
                <a:latin typeface="Times" charset="0"/>
                <a:cs typeface="Times" charset="0"/>
              </a:rPr>
              <a:t>Insiders</a:t>
            </a:r>
            <a:r>
              <a:rPr lang="en-US" sz="5400" dirty="0" err="1" smtClean="0">
                <a:solidFill>
                  <a:schemeClr val="bg1"/>
                </a:solidFill>
                <a:latin typeface="Times" charset="0"/>
                <a:cs typeface="Times" charset="0"/>
              </a:rPr>
              <a:t>”.2</a:t>
            </a:r>
            <a:endParaRPr lang="en-US" sz="5400" dirty="0">
              <a:solidFill>
                <a:schemeClr val="bg1"/>
              </a:solidFill>
              <a:latin typeface="Times" charset="0"/>
              <a:cs typeface="Times" charset="0"/>
            </a:endParaRPr>
          </a:p>
        </p:txBody>
      </p:sp>
      <p:cxnSp>
        <p:nvCxnSpPr>
          <p:cNvPr id="12" name="Straight Connector 11"/>
          <p:cNvCxnSpPr/>
          <p:nvPr/>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24743" y="1578260"/>
            <a:ext cx="9568743" cy="6998839"/>
          </a:xfrm>
          <a:prstGeom prst="rect">
            <a:avLst/>
          </a:prstGeom>
          <a:noFill/>
        </p:spPr>
        <p:txBody>
          <a:bodyPr wrap="square" rtlCol="0">
            <a:spAutoFit/>
          </a:bodyPr>
          <a:lstStyle/>
          <a:p>
            <a:pPr marL="914400" lvl="1" indent="-457200">
              <a:lnSpc>
                <a:spcPct val="120000"/>
              </a:lnSpc>
              <a:buFont typeface="Arial"/>
              <a:buChar char="•"/>
            </a:pPr>
            <a:r>
              <a:rPr lang="en-US" sz="2400" dirty="0" smtClean="0">
                <a:latin typeface="Arial"/>
                <a:cs typeface="Arial"/>
              </a:rPr>
              <a:t>Outside Groups</a:t>
            </a:r>
          </a:p>
          <a:p>
            <a:pPr marL="1371600" lvl="2" indent="-457200">
              <a:lnSpc>
                <a:spcPct val="120000"/>
              </a:lnSpc>
              <a:buFont typeface="Arial"/>
              <a:buChar char="•"/>
            </a:pPr>
            <a:r>
              <a:rPr lang="en-US" dirty="0" smtClean="0">
                <a:latin typeface="Arial"/>
                <a:cs typeface="Arial"/>
              </a:rPr>
              <a:t>Outside </a:t>
            </a:r>
            <a:r>
              <a:rPr lang="en-US" dirty="0">
                <a:latin typeface="Arial"/>
                <a:cs typeface="Arial"/>
              </a:rPr>
              <a:t>groups </a:t>
            </a:r>
            <a:r>
              <a:rPr lang="en-US" dirty="0" smtClean="0">
                <a:latin typeface="Arial"/>
                <a:cs typeface="Arial"/>
              </a:rPr>
              <a:t>must </a:t>
            </a:r>
            <a:r>
              <a:rPr lang="en-US" dirty="0">
                <a:latin typeface="Arial"/>
                <a:cs typeface="Arial"/>
              </a:rPr>
              <a:t>complete support organization </a:t>
            </a:r>
            <a:r>
              <a:rPr lang="en-US" dirty="0" smtClean="0">
                <a:latin typeface="Arial"/>
                <a:cs typeface="Arial"/>
              </a:rPr>
              <a:t>agreement and budget</a:t>
            </a:r>
            <a:endParaRPr lang="en-US" dirty="0" smtClean="0">
              <a:latin typeface="Arial"/>
              <a:cs typeface="Arial"/>
            </a:endParaRPr>
          </a:p>
          <a:p>
            <a:pPr marL="1828800" lvl="3" indent="-457200">
              <a:lnSpc>
                <a:spcPct val="120000"/>
              </a:lnSpc>
              <a:buFont typeface="Arial"/>
              <a:buChar char="•"/>
            </a:pPr>
            <a:r>
              <a:rPr lang="en-US" dirty="0" smtClean="0">
                <a:latin typeface="Arial"/>
                <a:cs typeface="Arial"/>
              </a:rPr>
              <a:t>Make sure </a:t>
            </a:r>
            <a:r>
              <a:rPr lang="en-US" dirty="0" smtClean="0">
                <a:latin typeface="Arial"/>
                <a:cs typeface="Arial"/>
              </a:rPr>
              <a:t>the budget</a:t>
            </a:r>
            <a:r>
              <a:rPr lang="en-US" dirty="0" smtClean="0">
                <a:latin typeface="Arial"/>
                <a:cs typeface="Arial"/>
              </a:rPr>
              <a:t> </a:t>
            </a:r>
            <a:r>
              <a:rPr lang="en-US" dirty="0" smtClean="0">
                <a:latin typeface="Arial"/>
                <a:cs typeface="Arial"/>
              </a:rPr>
              <a:t>is detailed enough that you know what they are doing.  Concessions, fund raisers, fees directly from parents, parking…</a:t>
            </a:r>
          </a:p>
          <a:p>
            <a:pPr marL="1371600" lvl="2" indent="-457200">
              <a:lnSpc>
                <a:spcPct val="120000"/>
              </a:lnSpc>
              <a:buFont typeface="Arial"/>
              <a:buChar char="•"/>
            </a:pPr>
            <a:r>
              <a:rPr lang="en-US" dirty="0" smtClean="0">
                <a:latin typeface="Arial"/>
                <a:cs typeface="Arial"/>
              </a:rPr>
              <a:t>Outside group must have only </a:t>
            </a:r>
            <a:r>
              <a:rPr lang="en-US" dirty="0" smtClean="0">
                <a:latin typeface="Arial"/>
                <a:cs typeface="Arial"/>
              </a:rPr>
              <a:t>one bank </a:t>
            </a:r>
            <a:r>
              <a:rPr lang="en-US" dirty="0" smtClean="0">
                <a:latin typeface="Arial"/>
                <a:cs typeface="Arial"/>
              </a:rPr>
              <a:t>account</a:t>
            </a:r>
          </a:p>
          <a:p>
            <a:pPr marL="1828800" lvl="3" indent="-457200">
              <a:lnSpc>
                <a:spcPct val="120000"/>
              </a:lnSpc>
              <a:buFont typeface="Arial"/>
              <a:buChar char="•"/>
            </a:pPr>
            <a:r>
              <a:rPr lang="en-US" dirty="0" smtClean="0">
                <a:latin typeface="Arial"/>
                <a:cs typeface="Arial"/>
              </a:rPr>
              <a:t>Bank statements must be mailed directly to the school. </a:t>
            </a:r>
          </a:p>
          <a:p>
            <a:pPr marL="1828800" lvl="3" indent="-457200">
              <a:lnSpc>
                <a:spcPct val="120000"/>
              </a:lnSpc>
              <a:buFont typeface="Arial"/>
              <a:buChar char="•"/>
            </a:pPr>
            <a:r>
              <a:rPr lang="en-US" dirty="0" smtClean="0">
                <a:latin typeface="Arial"/>
                <a:cs typeface="Arial"/>
              </a:rPr>
              <a:t>Someone at the school must open and </a:t>
            </a:r>
            <a:r>
              <a:rPr lang="en-US" dirty="0" smtClean="0">
                <a:latin typeface="Arial"/>
                <a:cs typeface="Arial"/>
              </a:rPr>
              <a:t>review</a:t>
            </a:r>
          </a:p>
          <a:p>
            <a:pPr marL="2286000" lvl="4" indent="-457200">
              <a:lnSpc>
                <a:spcPct val="120000"/>
              </a:lnSpc>
              <a:buFont typeface="Arial"/>
              <a:buChar char="•"/>
            </a:pPr>
            <a:r>
              <a:rPr lang="en-US" dirty="0" smtClean="0">
                <a:latin typeface="Arial"/>
                <a:cs typeface="Arial"/>
              </a:rPr>
              <a:t>Look for odd items, cash withdrawals, checks with one signature</a:t>
            </a:r>
            <a:endParaRPr lang="en-US" dirty="0" smtClean="0">
              <a:latin typeface="Arial"/>
              <a:cs typeface="Arial"/>
            </a:endParaRPr>
          </a:p>
          <a:p>
            <a:pPr marL="1371600" lvl="2" indent="-457200">
              <a:lnSpc>
                <a:spcPct val="120000"/>
              </a:lnSpc>
              <a:buFont typeface="Arial"/>
              <a:buChar char="•"/>
            </a:pPr>
            <a:r>
              <a:rPr lang="en-US" dirty="0" smtClean="0">
                <a:latin typeface="Arial"/>
                <a:cs typeface="Arial"/>
              </a:rPr>
              <a:t>Outside group must submit quarterly financial statements and annual </a:t>
            </a:r>
            <a:r>
              <a:rPr lang="en-US" dirty="0" smtClean="0">
                <a:latin typeface="Arial"/>
                <a:cs typeface="Arial"/>
              </a:rPr>
              <a:t>audit with supporting documentation</a:t>
            </a:r>
            <a:endParaRPr lang="en-US" dirty="0" smtClean="0">
              <a:latin typeface="Arial"/>
              <a:cs typeface="Arial"/>
            </a:endParaRPr>
          </a:p>
          <a:p>
            <a:pPr marL="1828800" lvl="3" indent="-457200">
              <a:lnSpc>
                <a:spcPct val="120000"/>
              </a:lnSpc>
              <a:buFont typeface="Arial"/>
              <a:buChar char="•"/>
            </a:pPr>
            <a:r>
              <a:rPr lang="en-US" dirty="0" smtClean="0">
                <a:latin typeface="Arial"/>
                <a:cs typeface="Arial"/>
              </a:rPr>
              <a:t>These should be submitted on a timely basis.  If they make excuses or avoid submitting documents </a:t>
            </a:r>
            <a:r>
              <a:rPr lang="en-US" u="sng" dirty="0" smtClean="0">
                <a:latin typeface="Arial"/>
                <a:cs typeface="Arial"/>
              </a:rPr>
              <a:t>there is probably something wrong!!</a:t>
            </a:r>
          </a:p>
          <a:p>
            <a:pPr marL="1828800" lvl="3" indent="-457200">
              <a:lnSpc>
                <a:spcPct val="120000"/>
              </a:lnSpc>
              <a:buFont typeface="Arial"/>
              <a:buChar char="•"/>
            </a:pPr>
            <a:r>
              <a:rPr lang="en-US" dirty="0">
                <a:latin typeface="Arial"/>
                <a:cs typeface="Arial"/>
              </a:rPr>
              <a:t>Pay attention to the people around you.  If people think there is something wrong, </a:t>
            </a:r>
            <a:r>
              <a:rPr lang="en-US" u="sng" dirty="0">
                <a:latin typeface="Arial"/>
                <a:cs typeface="Arial"/>
              </a:rPr>
              <a:t>there is probably something wrong!</a:t>
            </a:r>
          </a:p>
          <a:p>
            <a:pPr lvl="3">
              <a:lnSpc>
                <a:spcPct val="120000"/>
              </a:lnSpc>
            </a:pPr>
            <a:endParaRPr lang="en-US" sz="2000" u="sng" dirty="0" smtClean="0">
              <a:latin typeface="Arial"/>
              <a:cs typeface="Arial"/>
            </a:endParaRPr>
          </a:p>
          <a:p>
            <a:pPr marL="1828800" lvl="3" indent="-457200">
              <a:lnSpc>
                <a:spcPct val="120000"/>
              </a:lnSpc>
              <a:buFont typeface="Arial"/>
              <a:buChar char="•"/>
            </a:pPr>
            <a:endParaRPr lang="en-US" sz="2400" dirty="0" smtClean="0">
              <a:latin typeface="Arial"/>
              <a:cs typeface="Arial"/>
            </a:endParaRPr>
          </a:p>
          <a:p>
            <a:pPr marL="1371600" lvl="2" indent="-457200">
              <a:lnSpc>
                <a:spcPct val="120000"/>
              </a:lnSpc>
              <a:buFont typeface="Arial"/>
              <a:buChar char="•"/>
            </a:pPr>
            <a:endParaRPr lang="en-US" sz="2400" dirty="0" smtClean="0">
              <a:latin typeface="Arial"/>
              <a:cs typeface="Arial"/>
            </a:endParaRPr>
          </a:p>
          <a:p>
            <a:pPr marL="1371600" lvl="2" indent="-457200">
              <a:lnSpc>
                <a:spcPct val="120000"/>
              </a:lnSpc>
              <a:buFont typeface="Arial"/>
              <a:buChar char="•"/>
            </a:pPr>
            <a:endParaRPr lang="en-US" sz="2400" dirty="0">
              <a:latin typeface="Times"/>
              <a:cs typeface="Times"/>
            </a:endParaRPr>
          </a:p>
          <a:p>
            <a:pPr marL="1828800" lvl="3" indent="-457200">
              <a:lnSpc>
                <a:spcPct val="120000"/>
              </a:lnSpc>
              <a:buFont typeface="Arial"/>
              <a:buChar char="•"/>
            </a:pPr>
            <a:endParaRPr lang="en-US" sz="2400" dirty="0">
              <a:latin typeface="Times"/>
              <a:cs typeface="Times"/>
            </a:endParaRPr>
          </a:p>
        </p:txBody>
      </p:sp>
    </p:spTree>
    <p:extLst>
      <p:ext uri="{BB962C8B-B14F-4D97-AF65-F5344CB8AC3E}">
        <p14:creationId xmlns:p14="http://schemas.microsoft.com/office/powerpoint/2010/main" val="1353384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l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290"/>
            <a:ext cx="9153338" cy="4786433"/>
          </a:xfrm>
          <a:prstGeom prst="rect">
            <a:avLst/>
          </a:prstGeom>
        </p:spPr>
      </p:pic>
      <p:sp>
        <p:nvSpPr>
          <p:cNvPr id="8" name="Rectangle 7"/>
          <p:cNvSpPr/>
          <p:nvPr/>
        </p:nvSpPr>
        <p:spPr>
          <a:xfrm>
            <a:off x="1699" y="1531938"/>
            <a:ext cx="9142301" cy="5326062"/>
          </a:xfrm>
          <a:prstGeom prst="rect">
            <a:avLst/>
          </a:prstGeom>
          <a:gradFill>
            <a:gsLst>
              <a:gs pos="0">
                <a:schemeClr val="tx2">
                  <a:lumMod val="60000"/>
                  <a:lumOff val="40000"/>
                </a:schemeClr>
              </a:gs>
              <a:gs pos="100000">
                <a:schemeClr val="tx2">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38"/>
          <p:cNvSpPr txBox="1">
            <a:spLocks noChangeArrowheads="1"/>
          </p:cNvSpPr>
          <p:nvPr/>
        </p:nvSpPr>
        <p:spPr bwMode="auto">
          <a:xfrm>
            <a:off x="0" y="609600"/>
            <a:ext cx="9144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000" dirty="0" smtClean="0">
                <a:solidFill>
                  <a:schemeClr val="bg1"/>
                </a:solidFill>
                <a:latin typeface="Times" charset="0"/>
                <a:cs typeface="Times" charset="0"/>
              </a:rPr>
              <a:t>Questions and Comments</a:t>
            </a:r>
            <a:endParaRPr lang="en-US" sz="5000" dirty="0">
              <a:solidFill>
                <a:schemeClr val="bg1"/>
              </a:solidFill>
              <a:latin typeface="Times" charset="0"/>
              <a:cs typeface="Times" charset="0"/>
            </a:endParaRPr>
          </a:p>
        </p:txBody>
      </p:sp>
      <p:cxnSp>
        <p:nvCxnSpPr>
          <p:cNvPr id="12" name="Straight Connector 11"/>
          <p:cNvCxnSpPr/>
          <p:nvPr/>
        </p:nvCxnSpPr>
        <p:spPr>
          <a:xfrm>
            <a:off x="0" y="1541433"/>
            <a:ext cx="9144000" cy="0"/>
          </a:xfrm>
          <a:prstGeom prst="line">
            <a:avLst/>
          </a:prstGeom>
          <a:ln w="57150" cmpd="sng">
            <a:solidFill>
              <a:srgbClr val="8BBB1D"/>
            </a:solidFill>
          </a:ln>
        </p:spPr>
        <p:style>
          <a:lnRef idx="2">
            <a:schemeClr val="accent1"/>
          </a:lnRef>
          <a:fillRef idx="0">
            <a:schemeClr val="accent1"/>
          </a:fillRef>
          <a:effectRef idx="1">
            <a:schemeClr val="accent1"/>
          </a:effectRef>
          <a:fontRef idx="minor">
            <a:schemeClr val="tx1"/>
          </a:fontRef>
        </p:style>
      </p:cxnSp>
      <p:pic>
        <p:nvPicPr>
          <p:cNvPr id="3" name="Picture 2" descr="6749931955_bfa54d8d5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6688" y="3204226"/>
            <a:ext cx="4862611" cy="3238499"/>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2722049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TotalTime>
  <Words>636</Words>
  <Application>Microsoft Office PowerPoint</Application>
  <PresentationFormat>On-screen Show (4:3)</PresentationFormat>
  <Paragraphs>71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Arial</vt:lpstr>
      <vt:lpstr>Calibri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DSBPC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Mary H. Tillman</cp:lastModifiedBy>
  <cp:revision>98</cp:revision>
  <dcterms:created xsi:type="dcterms:W3CDTF">2013-08-20T13:00:43Z</dcterms:created>
  <dcterms:modified xsi:type="dcterms:W3CDTF">2015-06-10T22:51:01Z</dcterms:modified>
</cp:coreProperties>
</file>